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60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3" r:id="rId16"/>
    <p:sldId id="274" r:id="rId17"/>
    <p:sldId id="275" r:id="rId18"/>
    <p:sldId id="276" r:id="rId19"/>
    <p:sldId id="271" r:id="rId20"/>
    <p:sldId id="272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D4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9D36C7F-8E1C-44F7-B5AD-98C15BFBBD32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F5CE8B2-B37C-441A-A22D-EAE3087A7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36C7F-8E1C-44F7-B5AD-98C15BFBBD32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E8B2-B37C-441A-A22D-EAE3087A7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36C7F-8E1C-44F7-B5AD-98C15BFBBD32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E8B2-B37C-441A-A22D-EAE3087A7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36C7F-8E1C-44F7-B5AD-98C15BFBBD32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E8B2-B37C-441A-A22D-EAE3087A7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36C7F-8E1C-44F7-B5AD-98C15BFBBD32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E8B2-B37C-441A-A22D-EAE3087A7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36C7F-8E1C-44F7-B5AD-98C15BFBBD32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E8B2-B37C-441A-A22D-EAE3087A7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9D36C7F-8E1C-44F7-B5AD-98C15BFBBD32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5CE8B2-B37C-441A-A22D-EAE3087A75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9D36C7F-8E1C-44F7-B5AD-98C15BFBBD32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F5CE8B2-B37C-441A-A22D-EAE3087A7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36C7F-8E1C-44F7-B5AD-98C15BFBBD32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E8B2-B37C-441A-A22D-EAE3087A7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36C7F-8E1C-44F7-B5AD-98C15BFBBD32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E8B2-B37C-441A-A22D-EAE3087A7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36C7F-8E1C-44F7-B5AD-98C15BFBBD32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E8B2-B37C-441A-A22D-EAE3087A7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9D36C7F-8E1C-44F7-B5AD-98C15BFBBD32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F5CE8B2-B37C-441A-A22D-EAE3087A7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14348" y="128586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ru-RU" sz="5400" b="1" i="1" dirty="0" smtClean="0">
                <a:solidFill>
                  <a:srgbClr val="002060"/>
                </a:solidFill>
                <a:latin typeface="Monotype Corsiva" pitchFamily="66" charset="0"/>
              </a:rPr>
              <a:t>А.С.Пушкин</a:t>
            </a:r>
            <a:endParaRPr lang="ru-RU" sz="5400" b="1" i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142976" y="3000372"/>
            <a:ext cx="6400800" cy="25717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i="1" dirty="0" smtClean="0">
                <a:solidFill>
                  <a:srgbClr val="C00000"/>
                </a:solidFill>
                <a:latin typeface="Monotype Corsiva" pitchFamily="66" charset="0"/>
              </a:rPr>
              <a:t>Сказка о мёртвой царевне и семи богатырях</a:t>
            </a:r>
          </a:p>
          <a:p>
            <a:pPr algn="ctr">
              <a:buNone/>
            </a:pPr>
            <a:r>
              <a:rPr lang="ru-RU" sz="4400" b="1" i="1" dirty="0" smtClean="0">
                <a:solidFill>
                  <a:srgbClr val="C00000"/>
                </a:solidFill>
                <a:latin typeface="Monotype Corsiva" pitchFamily="66" charset="0"/>
              </a:rPr>
              <a:t>5 класс</a:t>
            </a:r>
          </a:p>
          <a:p>
            <a:pPr algn="ctr">
              <a:buNone/>
            </a:pPr>
            <a:endParaRPr lang="ru-RU" sz="4400" b="1" i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268760"/>
            <a:ext cx="807249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«Сказка о мертвой царевне и о семи богатырях»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близка к народным (фольклорным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) сказкам. А в народных сказках все герои делятся на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положительных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(добрых) и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отрицательных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(злых)</a:t>
            </a: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29322" y="2714620"/>
            <a:ext cx="2157963" cy="4462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300" dirty="0" smtClean="0"/>
              <a:t>Иван-царевич</a:t>
            </a:r>
            <a:endParaRPr lang="ru-RU" sz="23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14546" y="2500306"/>
            <a:ext cx="1428596" cy="4462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300" dirty="0"/>
              <a:t>Баба-Яга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3214686"/>
            <a:ext cx="322155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/>
              <a:t>Кощей Бессмертный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072198" y="3429000"/>
            <a:ext cx="181217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err="1" smtClean="0"/>
              <a:t>Чудо-Юдо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627784" y="4293096"/>
            <a:ext cx="3816424" cy="4462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300" dirty="0"/>
              <a:t>Иван – крестьянский сын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500430" y="5072074"/>
            <a:ext cx="2458045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dirty="0"/>
              <a:t>Царевна-лягушка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43808" y="1700808"/>
            <a:ext cx="15178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Добрые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724128" y="1628800"/>
            <a:ext cx="10102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Злые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1538" y="928670"/>
            <a:ext cx="7358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УГАДАЙТЕ:КТО ДОБРЫЙ,А КТО ЗЛОЙ ГЕРОЙ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40741E-7 C -0.00295 -0.0294 -0.00521 -0.04398 -0.01684 -0.06759 C -0.01927 -0.08079 -0.01718 -0.07361 -0.02465 -0.08819 C -0.02587 -0.09051 -0.02725 -0.10069 -0.0276 -0.10255 C -0.02534 -0.14583 -0.02534 -0.13125 0.01545 -0.12893 C 0.03143 -0.12616 0.04722 -0.12268 0.06302 -0.11898 C 0.07986 -0.10995 0.06077 -0.11921 0.0816 -0.11273 C 0.09028 -0.10995 0.09688 -0.10486 0.10469 -0.10046 C 0.11094 -0.09699 0.11806 -0.09491 0.12466 -0.09236 C 0.13802 -0.08009 0.15573 -0.0838 0.17084 -0.07801 C 0.17396 -0.07685 0.17691 -0.07523 0.18004 -0.07384 C 0.18698 -0.0706 0.20157 -0.06759 0.20157 -0.06736 C 0.21893 -0.06829 0.23646 -0.06667 0.25382 -0.06968 C 0.25747 -0.07037 0.26302 -0.07801 0.26302 -0.07778 C 0.26615 -0.08403 0.26771 -0.09028 0.27084 -0.0963 C 0.27361 -0.11505 0.27413 -0.11319 0.27084 -0.1412 C 0.27049 -0.14375 0.26858 -0.14514 0.26771 -0.14745 C 0.26702 -0.1493 0.26719 -0.15208 0.26615 -0.15347 C 0.26459 -0.15555 0.26007 -0.15764 0.26007 -0.15741 " pathEditMode="relative" rAng="0" ptsTypes="AAAAAAAAAAAAAAAAA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74" y="-7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7.40741E-7 C -0.00434 -0.00856 -0.00365 -0.01296 -0.00938 -0.0206 C -0.01163 -0.03055 -0.01719 -0.0294 -0.02465 -0.03287 C -0.02639 -0.03356 -0.0276 -0.03611 -0.02934 -0.03704 C -0.03889 -0.0419 -0.05174 -0.04375 -0.06163 -0.04514 C -0.1099 -0.06389 -0.06319 -0.04722 -0.18767 -0.05139 C -0.19479 -0.05162 -0.20365 -0.05741 -0.21076 -0.05949 C -0.2191 -0.07616 -0.20816 -0.05602 -0.21858 -0.06991 C -0.22292 -0.07569 -0.22552 -0.08148 -0.2309 -0.08634 C -0.23611 -0.09722 -0.23542 -0.10069 -0.23542 -0.11505 " pathEditMode="relative" rAng="0" ptsTypes="AAAAAAAAAA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88" y="-5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81481E-6 C -0.00399 -0.02152 -0.00642 -0.04675 0.00312 -0.06574 C 0.00573 -0.09282 0.00052 -0.12129 0.00625 -0.14745 C 0.00746 -0.15277 0.01441 -0.14606 0.01858 -0.14537 C 0.02986 -0.14143 0.04115 -0.1368 0.05243 -0.1331 C 0.06128 -0.12731 0.07031 -0.12685 0.08003 -0.125 C 0.09653 -0.11041 0.12378 -0.11666 0.14305 -0.11481 C 0.16076 -0.10787 0.18316 -0.10972 0.2 -0.10879 C 0.20799 -0.10162 0.21528 -0.09837 0.22465 -0.09652 C 0.24601 -0.0868 0.23663 -0.08958 0.25243 -0.08611 C 0.27604 -0.08819 0.26788 -0.08819 0.27691 -0.08819 " pathEditMode="relative" rAng="0" ptsTypes="AAAAAAAAAAA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63" y="-7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81481E-6 C -0.0092 -0.00416 -0.01822 -0.00787 -0.02777 -0.01041 C -0.04201 -0.01967 -0.0552 -0.02453 -0.07083 -0.02662 C -0.075 -0.028 -0.08732 -0.03032 -0.08316 -0.03078 C -0.0592 -0.03333 -0.03506 -0.02777 -0.01093 -0.02662 C 0.01164 -0.02314 -0.00277 -0.02476 0.0323 -0.02476 " pathEditMode="relative" rAng="0" ptsTypes="AAAAAA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87" y="-1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33333E-6 C -0.00591 -0.02361 -0.02014 -0.03773 -0.03698 -0.04514 C -0.03907 -0.04722 -0.0415 -0.04884 -0.04306 -0.05139 C -0.0441 -0.05301 -0.04358 -0.05578 -0.04462 -0.0574 C -0.04618 -0.05995 -0.04879 -0.06134 -0.0507 -0.06365 C -0.05938 -0.0743 -0.06372 -0.08125 -0.06927 -0.09444 C -0.07014 -0.09652 -0.07136 -0.09838 -0.07223 -0.10046 C -0.07292 -0.10254 -0.07292 -0.10486 -0.07379 -0.10671 C -0.07552 -0.11111 -0.08004 -0.11898 -0.08004 -0.11875 C -0.08542 -0.14004 -0.09844 -0.14629 -0.11233 -0.15578 C -0.11528 -0.15764 -0.12622 -0.1625 -0.12622 -0.16597 " pathEditMode="relative" rAng="0" ptsTypes="AAAAAAAAAAA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19" y="-8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12673E-6 C -0.02431 -0.00833 -0.04827 -0.01735 -0.0724 -0.0266 C -0.09393 -0.03492 -0.1165 -0.03816 -0.13855 -0.04302 C -0.14532 -0.04996 -0.14861 -0.05782 -0.15695 -0.06152 C -0.15799 -0.0636 -0.16007 -0.06776 -0.16007 -0.06776 " pathEditMode="relative" ptsTypes="ffffA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428596" y="1000108"/>
            <a:ext cx="7929618" cy="255454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Можем ли мы, ребята, так же четко разграничить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положительных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отрицательных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героев в «Сказке о мертвой царевне и о семи богатырях»?</a:t>
            </a:r>
            <a:endParaRPr kumimoji="0" lang="ru-RU" sz="32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714348" y="4005064"/>
            <a:ext cx="7715304" cy="175432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каких героях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заключается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наиболее яркая характеристика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Добра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Зла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3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" grpId="0" animBg="1"/>
      <p:bldP spid="22529" grpId="1" animBg="1"/>
      <p:bldP spid="22530" grpId="0" animBg="1"/>
      <p:bldP spid="22530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1000108"/>
            <a:ext cx="2143140" cy="5232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/>
              <a:t>ЦАРИЦА</a:t>
            </a:r>
            <a:endParaRPr lang="ru-RU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714744" y="1000108"/>
            <a:ext cx="15760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КАКАЯ?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00694" y="1071546"/>
            <a:ext cx="256492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/>
              <a:t>   ЦАРЕВНА</a:t>
            </a:r>
            <a:endParaRPr lang="ru-RU" sz="2800" b="1" dirty="0"/>
          </a:p>
        </p:txBody>
      </p:sp>
      <p:pic>
        <p:nvPicPr>
          <p:cNvPr id="6" name="Picture 4" descr="Оправдывает ли Россию ее уникальность - Мир - Slon.r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204864"/>
            <a:ext cx="2284479" cy="1810955"/>
          </a:xfrm>
          <a:prstGeom prst="rect">
            <a:avLst/>
          </a:prstGeom>
          <a:noFill/>
        </p:spPr>
      </p:pic>
      <p:pic>
        <p:nvPicPr>
          <p:cNvPr id="7" name="Picture 8" descr="Сказка о мертвой царевне и о Семи Богатырях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2276872"/>
            <a:ext cx="1656184" cy="1584176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979712" y="4077072"/>
            <a:ext cx="84504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Гордая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843808" y="4005064"/>
            <a:ext cx="630301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Злая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347864" y="4509120"/>
            <a:ext cx="1151277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err="1" smtClean="0"/>
              <a:t>ломливая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835696" y="4509120"/>
            <a:ext cx="143981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своенравная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051720" y="5013176"/>
            <a:ext cx="111120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ревнивая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3203848" y="5157192"/>
            <a:ext cx="138018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завистливая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563888" y="4077072"/>
            <a:ext cx="134216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хитроумная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5292080" y="4077072"/>
            <a:ext cx="947439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кроткая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292080" y="4581128"/>
            <a:ext cx="1595821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трудолюбивая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6372200" y="4077072"/>
            <a:ext cx="801823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милая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5364088" y="5157192"/>
            <a:ext cx="89736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добрая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6444208" y="5301208"/>
            <a:ext cx="1132041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скромная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47664" y="1340768"/>
          <a:ext cx="7096302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65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5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5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Царица</a:t>
                      </a:r>
                      <a:endParaRPr lang="ru-RU" sz="24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Царевна</a:t>
                      </a:r>
                      <a:endParaRPr lang="ru-RU" sz="24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47665" y="1772816"/>
          <a:ext cx="70963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7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76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10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Внешность</a:t>
                      </a:r>
                      <a:endParaRPr lang="ru-RU" sz="24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Высока</a:t>
                      </a:r>
                      <a:br>
                        <a:rPr lang="ru-RU" sz="2400" b="1" dirty="0" smtClean="0">
                          <a:solidFill>
                            <a:srgbClr val="002060"/>
                          </a:solidFill>
                        </a:rPr>
                      </a:b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Стройна</a:t>
                      </a:r>
                      <a:br>
                        <a:rPr lang="ru-RU" sz="2400" b="1" dirty="0" smtClean="0">
                          <a:solidFill>
                            <a:srgbClr val="002060"/>
                          </a:solidFill>
                        </a:rPr>
                      </a:b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Бела</a:t>
                      </a:r>
                      <a:endParaRPr lang="ru-RU" sz="2400" b="1" dirty="0" smtClean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Белолица</a:t>
                      </a:r>
                      <a:br>
                        <a:rPr lang="ru-RU" sz="2400" b="1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Черноброва</a:t>
                      </a:r>
                      <a:endParaRPr lang="ru-RU" sz="2400" b="1" dirty="0" smtClean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47664" y="2996952"/>
          <a:ext cx="7096301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7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70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2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Поведение, характер</a:t>
                      </a:r>
                      <a:endParaRPr lang="ru-RU" sz="2400" b="1" dirty="0" smtClean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Горда</a:t>
                      </a:r>
                      <a:br>
                        <a:rPr lang="ru-RU" sz="2400" b="1" dirty="0" smtClean="0">
                          <a:solidFill>
                            <a:srgbClr val="002060"/>
                          </a:solidFill>
                        </a:rPr>
                      </a:br>
                      <a:r>
                        <a:rPr lang="ru-RU" sz="2400" b="1" dirty="0" err="1" smtClean="0">
                          <a:solidFill>
                            <a:srgbClr val="002060"/>
                          </a:solidFill>
                        </a:rPr>
                        <a:t>Ломлива</a:t>
                      </a: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/>
                      </a:r>
                      <a:br>
                        <a:rPr lang="ru-RU" sz="2400" b="1" dirty="0" smtClean="0">
                          <a:solidFill>
                            <a:srgbClr val="002060"/>
                          </a:solidFill>
                        </a:rPr>
                      </a:b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Своенравна</a:t>
                      </a:r>
                      <a:br>
                        <a:rPr lang="ru-RU" sz="2400" b="1" dirty="0" smtClean="0">
                          <a:solidFill>
                            <a:srgbClr val="002060"/>
                          </a:solidFill>
                        </a:rPr>
                      </a:b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Ревнива</a:t>
                      </a:r>
                      <a:br>
                        <a:rPr lang="ru-RU" sz="2400" b="1" dirty="0" smtClean="0">
                          <a:solidFill>
                            <a:srgbClr val="002060"/>
                          </a:solidFill>
                        </a:rPr>
                      </a:b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Злая</a:t>
                      </a:r>
                      <a:endParaRPr lang="ru-RU" sz="2400" b="1" dirty="0" smtClean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Красавица-душа</a:t>
                      </a:r>
                      <a:br>
                        <a:rPr lang="ru-RU" sz="2400" b="1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Милая</a:t>
                      </a:r>
                      <a:br>
                        <a:rPr lang="ru-RU" sz="2400" b="1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Приветливая</a:t>
                      </a:r>
                      <a:endParaRPr lang="ru-RU" sz="2400" b="1" dirty="0" smtClean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47664" y="5085184"/>
          <a:ext cx="7096301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7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70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2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Цветовая гамма</a:t>
                      </a:r>
                      <a:endParaRPr lang="ru-RU" sz="2400" b="1" dirty="0" smtClean="0">
                        <a:solidFill>
                          <a:srgbClr val="0070C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D4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Черный (зависть)</a:t>
                      </a:r>
                      <a:endParaRPr lang="ru-RU" sz="2400" b="1" dirty="0" smtClean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D4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Белый</a:t>
                      </a:r>
                      <a:br>
                        <a:rPr lang="ru-RU" sz="2400" b="1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Красный</a:t>
                      </a:r>
                      <a:br>
                        <a:rPr lang="ru-RU" sz="2400" b="1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Румяный</a:t>
                      </a:r>
                      <a:endParaRPr lang="ru-RU" sz="2400" b="1" dirty="0" smtClean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D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3768" y="1556792"/>
            <a:ext cx="4697568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Анализируем фрагменты текста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907704" y="2553871"/>
            <a:ext cx="5580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отрывков «Царица и зеркало»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3140968"/>
            <a:ext cx="5781326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 можете сказать о Царице?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5" y="1700808"/>
            <a:ext cx="56886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ЧИТАЕМ ОТРЫВОК</a:t>
            </a:r>
            <a:r>
              <a:rPr lang="ru-RU" sz="2400" b="1" dirty="0">
                <a:ea typeface="Times New Roman" pitchFamily="18" charset="0"/>
                <a:cs typeface="Times New Roman" pitchFamily="18" charset="0"/>
              </a:rPr>
              <a:t> «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Но царевна молодая</a:t>
            </a:r>
            <a:r>
              <a:rPr lang="ru-RU" sz="2400" b="1" dirty="0">
                <a:ea typeface="Times New Roman" pitchFamily="18" charset="0"/>
                <a:cs typeface="Times New Roman" pitchFamily="18" charset="0"/>
              </a:rPr>
              <a:t>…»</a:t>
            </a:r>
            <a:endParaRPr lang="ru-RU" sz="2400" b="1" dirty="0"/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1979712" y="2636912"/>
            <a:ext cx="5652120" cy="12003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чем сравнивает автор царевну, говоря «…росла, росла, поднялась– и расцвела»?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2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148478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ЧИТАЕМ ОТРЫВОК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«Но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невеста молодая / До зари в лесу блуждая…»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339752" y="2780928"/>
            <a:ext cx="4572000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Почему царевна решила, что в тереме «люди добрые живут»?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339752" y="3717032"/>
            <a:ext cx="4193777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сделала героиня в доме?</a:t>
            </a: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2339752" y="4365104"/>
            <a:ext cx="4683462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это характеризует царевну?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683568" y="5085184"/>
            <a:ext cx="8342348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Можем ли мы про царицу сказать, что она трудолюбивая?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33794" grpId="0" animBg="1"/>
      <p:bldP spid="3379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79712" y="1340768"/>
            <a:ext cx="58326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Выразительное чтение и анализ эпизода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«Раз царевна молодая…»</a:t>
            </a:r>
            <a:endParaRPr kumimoji="0" lang="ru-RU" sz="2400" b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1547664" y="2348880"/>
            <a:ext cx="6552307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Кто приходит к царевне с целью погубить ее?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2051720" y="2996952"/>
            <a:ext cx="5179559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чьей стороне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Соколко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 Почему?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27784" y="3573016"/>
            <a:ext cx="4515595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Получается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Зло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победило?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83768" y="4365104"/>
            <a:ext cx="473059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Кто помогает царевичу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Елисею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nimBg="1"/>
      <p:bldP spid="34819" grpId="0" animBg="1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1556792"/>
            <a:ext cx="7529241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Ответьте письменно на контрольный вопрос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2967335"/>
            <a:ext cx="764386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 А.С.Пушкин показывает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добро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зло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«Сказке о мертвой царевне и семи богатырях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&quot;Счастливые адреса&quot; Пушкина в Москве. Видеоэкскурсия РИА Нов…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124744"/>
            <a:ext cx="5258312" cy="4032448"/>
          </a:xfrm>
          <a:prstGeom prst="ellipse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571472" y="2708920"/>
            <a:ext cx="7858180" cy="230832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Понравившийся отрывок из сказки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выучите наизусть.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71800" y="1700808"/>
            <a:ext cx="3320461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Домашнее задание: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ocuments and Settings\Эфендиев М\Мои документы\Downloads\махмуд\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285860"/>
            <a:ext cx="6786610" cy="885825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2286000" y="3105835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Автор : </a:t>
            </a:r>
            <a:r>
              <a:rPr lang="ru-RU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Магомедкамилова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Хадижат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642910" y="1279938"/>
            <a:ext cx="821537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Цель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нашей работы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раскрыть значение терминов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добро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и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зло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на примере сказки.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Мы будем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учиться сравнивать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образы героев, анализировать текст.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1412776"/>
            <a:ext cx="62865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Лето 1831 года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А.С.Пушкин и В.А. Жуковский проводили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в Царском селе. Там они решили устроить «состязание»: кто лучше напишет сказку, подобную народной.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Жуковский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впоследствии написал 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«Сказку о спящей царевне»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 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Пушкин «Сказку о мёртвой царевне и семи богатырях»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4" name="Picture 6" descr="Сказка о мертвой царевне и о семи богатырях Пушкин, А.С."/>
          <p:cNvPicPr>
            <a:picLocks noChangeAspect="1" noChangeArrowheads="1"/>
          </p:cNvPicPr>
          <p:nvPr/>
        </p:nvPicPr>
        <p:blipFill>
          <a:blip r:embed="rId2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7143768" y="714356"/>
            <a:ext cx="1748443" cy="266429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Иллюстрация 6 из 29 для Сказка о мертвой царевне и семи богатырях - Александр Пушкин Лабиринт - книги. Источник: Шувалова Екатер"/>
          <p:cNvPicPr>
            <a:picLocks noChangeAspect="1" noChangeArrowheads="1"/>
          </p:cNvPicPr>
          <p:nvPr/>
        </p:nvPicPr>
        <p:blipFill>
          <a:blip r:embed="rId2" cstate="print">
            <a:lum bright="10000" contrast="40000"/>
          </a:blip>
          <a:srcRect/>
          <a:stretch>
            <a:fillRect/>
          </a:stretch>
        </p:blipFill>
        <p:spPr bwMode="auto">
          <a:xfrm>
            <a:off x="1619672" y="980728"/>
            <a:ext cx="6192688" cy="426989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771800" y="2132856"/>
            <a:ext cx="407194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Monotype Corsiva" pitchFamily="66" charset="0"/>
              </a:rPr>
              <a:t>Царь с царицею простился</a:t>
            </a:r>
          </a:p>
          <a:p>
            <a:r>
              <a:rPr lang="ru-RU" sz="2800" b="1" dirty="0" smtClean="0">
                <a:solidFill>
                  <a:srgbClr val="C00000"/>
                </a:solidFill>
                <a:latin typeface="Monotype Corsiva" pitchFamily="66" charset="0"/>
              </a:rPr>
              <a:t>В путь-дорогу снарядился…</a:t>
            </a:r>
            <a:endParaRPr lang="ru-RU" sz="28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31840" y="1124744"/>
            <a:ext cx="324036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Прочитаем сказку</a:t>
            </a:r>
            <a:endParaRPr lang="ru-RU" sz="24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500034" y="1000108"/>
            <a:ext cx="821537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«В сказках Добро всегда побеждает Зло». Что же это такое – </a:t>
            </a:r>
            <a:r>
              <a:rPr kumimoji="0" lang="ru-RU" sz="6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Добро</a:t>
            </a:r>
            <a:r>
              <a:rPr kumimoji="0" lang="ru-RU" sz="6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6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Зло</a:t>
            </a:r>
            <a:r>
              <a:rPr kumimoji="0" lang="ru-RU" sz="6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 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1484784"/>
            <a:ext cx="764386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Добро</a:t>
            </a:r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-это то, что </a:t>
            </a:r>
            <a: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хорошо,</a:t>
            </a:r>
            <a:endParaRPr lang="ru-RU" sz="4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полезно</a:t>
            </a:r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нужно</a:t>
            </a:r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человеку, </a:t>
            </a:r>
            <a:endParaRPr lang="ru-RU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чем связаны надежды людей, представления о свободе и счастье.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484784"/>
            <a:ext cx="807249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Зло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всегда имеет отрицательный смысл и обозначает </a:t>
            </a:r>
            <a: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плохое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влекущее за собой </a:t>
            </a:r>
          </a:p>
          <a:p>
            <a:pPr algn="ctr"/>
            <a: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беды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страдания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горе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несчастье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642910" y="2030651"/>
            <a:ext cx="814393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8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 А.С.Пушкин показывает 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добро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зло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«Сказке о мертвой царевне и семи богатырях</a:t>
            </a:r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28860" y="928670"/>
            <a:ext cx="3830344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контрольный вопрос: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341</TotalTime>
  <Words>464</Words>
  <Application>Microsoft Office PowerPoint</Application>
  <PresentationFormat>Экран (4:3)</PresentationFormat>
  <Paragraphs>82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30" baseType="lpstr">
      <vt:lpstr>Arial</vt:lpstr>
      <vt:lpstr>Calibri</vt:lpstr>
      <vt:lpstr>Georgia</vt:lpstr>
      <vt:lpstr>Helvetica</vt:lpstr>
      <vt:lpstr>Monotype Corsiva</vt:lpstr>
      <vt:lpstr>Times New Roman</vt:lpstr>
      <vt:lpstr>Trebuchet MS</vt:lpstr>
      <vt:lpstr>Wingdings 2</vt:lpstr>
      <vt:lpstr>Городская</vt:lpstr>
      <vt:lpstr>А.С.Пушкин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А.С.Пушкин 5 класс</dc:title>
  <dc:creator>махмуд2017 </dc:creator>
  <cp:lastModifiedBy>МКОУ Нижне-Инховская СОШ .</cp:lastModifiedBy>
  <cp:revision>42</cp:revision>
  <dcterms:created xsi:type="dcterms:W3CDTF">2014-10-26T06:02:50Z</dcterms:created>
  <dcterms:modified xsi:type="dcterms:W3CDTF">2017-11-21T06:55:07Z</dcterms:modified>
</cp:coreProperties>
</file>