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2" r:id="rId3"/>
    <p:sldId id="263" r:id="rId4"/>
    <p:sldId id="259" r:id="rId5"/>
    <p:sldId id="260" r:id="rId6"/>
    <p:sldId id="290" r:id="rId7"/>
    <p:sldId id="266" r:id="rId8"/>
    <p:sldId id="268" r:id="rId9"/>
    <p:sldId id="256" r:id="rId10"/>
    <p:sldId id="274" r:id="rId11"/>
    <p:sldId id="276" r:id="rId12"/>
    <p:sldId id="277" r:id="rId13"/>
    <p:sldId id="275" r:id="rId14"/>
    <p:sldId id="278" r:id="rId15"/>
    <p:sldId id="279" r:id="rId16"/>
    <p:sldId id="283" r:id="rId17"/>
    <p:sldId id="280" r:id="rId18"/>
    <p:sldId id="282" r:id="rId19"/>
    <p:sldId id="281" r:id="rId20"/>
    <p:sldId id="284" r:id="rId21"/>
    <p:sldId id="285" r:id="rId22"/>
    <p:sldId id="286" r:id="rId23"/>
    <p:sldId id="287" r:id="rId24"/>
    <p:sldId id="288" r:id="rId25"/>
    <p:sldId id="270" r:id="rId26"/>
    <p:sldId id="291" r:id="rId27"/>
    <p:sldId id="292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C306-A187-448F-A9C3-0301934D0851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7546-F62C-4C03-9413-CCB780A4F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B44-96A8-4CC1-839E-034958D28196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D847-899C-465E-B87F-21EF8CA73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cdn.fishki.net/upload/post/2016/06/02/1969646/90261408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4%25" TargetMode="External"/><Relationship Id="rId2" Type="http://schemas.openxmlformats.org/officeDocument/2006/relationships/hyperlink" Target="https://yandex.ru/collections/cha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/index" TargetMode="External"/><Relationship Id="rId4" Type="http://schemas.openxmlformats.org/officeDocument/2006/relationships/hyperlink" Target="https://yandex.ru/images/search?text=%D1%84%D0%BE%D1%82%D0%BE%20%D0%BF%D0%BE%D0%B2%25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ages.myshared.ru/5/437604/slide_7.jpg"/>
          <p:cNvPicPr>
            <a:picLocks noChangeAspect="1" noChangeArrowheads="1"/>
          </p:cNvPicPr>
          <p:nvPr/>
        </p:nvPicPr>
        <p:blipFill>
          <a:blip r:embed="rId2" cstate="print"/>
          <a:srcRect l="16138" t="34250" r="19288" b="59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836712"/>
          <a:ext cx="7192416" cy="4379532"/>
        </p:xfrm>
        <a:graphic>
          <a:graphicData uri="http://schemas.openxmlformats.org/drawingml/2006/table">
            <a:tbl>
              <a:tblPr/>
              <a:tblGrid>
                <a:gridCol w="719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choolBookSanPin-Bold"/>
                        <a:buAutoNum type="arabicPeriod"/>
                      </a:pPr>
                      <a:r>
                        <a:rPr lang="ru-RU" sz="3600" b="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Arial Unicode MS"/>
                          <a:cs typeface="Arial Unicode MS"/>
                        </a:rPr>
                        <a:t>Почему в своей книге «Тайны рождения звезд и планет» А.  Н.  Томилин называет рассмотренную гипотезу О.  Ю.  Шмидта о происхождении тел Солнечной системы «теорией захвата»?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[24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/>
          <a:srcRect l="5902" t="-519" r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wallpaper_0_0_20061008_10062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Toco Touca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58566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027003"/>
            <a:ext cx="4115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Учимся фотографировать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изображения в телескопе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6237312"/>
            <a:ext cx="400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Наблюдения на местности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Документы\Луна работа 2016-17\фото с телескопом Полина и Настя\IMG_20170208_17282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92488" cy="58566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5279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2160240" cy="646331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 лунный день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10.01.2017.  20:55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5877272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Тихо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143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Спокойствия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2996952"/>
            <a:ext cx="114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Коперник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636912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Кризисов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1196752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Дождей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5796136" y="5589240"/>
            <a:ext cx="1944216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80312" y="548680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Платон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31640" y="3212976"/>
            <a:ext cx="720080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7624" y="2276872"/>
            <a:ext cx="230425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724128" y="3068960"/>
            <a:ext cx="194421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1"/>
          </p:cNvCxnSpPr>
          <p:nvPr/>
        </p:nvCxnSpPr>
        <p:spPr>
          <a:xfrm rot="10800000" flipV="1">
            <a:off x="5580112" y="1381418"/>
            <a:ext cx="1728192" cy="3193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572000" y="2132856"/>
            <a:ext cx="2808312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1916832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Ясности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835696" y="3717032"/>
            <a:ext cx="13681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400506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Изобилия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31640" y="4437112"/>
            <a:ext cx="100811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20" y="4725144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Нектара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331640" y="4869160"/>
            <a:ext cx="1800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847856" y="443711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Влажности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28" y="1844824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Паров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5157192"/>
            <a:ext cx="168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Облаков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40352" y="3717032"/>
            <a:ext cx="126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Познанное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>
            <a:off x="6588224" y="4509120"/>
            <a:ext cx="1152128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6012160" y="3861048"/>
            <a:ext cx="1584176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7" idx="1"/>
          </p:cNvCxnSpPr>
          <p:nvPr/>
        </p:nvCxnSpPr>
        <p:spPr>
          <a:xfrm rot="10800000">
            <a:off x="5724128" y="4653136"/>
            <a:ext cx="1656184" cy="6887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4644008" y="764704"/>
            <a:ext cx="266429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43003" y="2492896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Океан Бурь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>
            <a:stCxn id="33" idx="1"/>
          </p:cNvCxnSpPr>
          <p:nvPr/>
        </p:nvCxnSpPr>
        <p:spPr>
          <a:xfrm rot="10800000" flipV="1">
            <a:off x="6876257" y="2677562"/>
            <a:ext cx="966747" cy="1033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076056" y="18864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Холода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4572000" y="620688"/>
            <a:ext cx="936104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79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420888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Спокойствия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Кризисов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8904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Изобилия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0912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Нектара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51720" y="4005064"/>
            <a:ext cx="129614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07704" y="3212976"/>
            <a:ext cx="792088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67744" y="2708920"/>
            <a:ext cx="122413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35696" y="4653136"/>
            <a:ext cx="2160240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915816" y="4653136"/>
            <a:ext cx="10801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373216"/>
            <a:ext cx="172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посадки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АМС «Луна»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467544" y="5085184"/>
            <a:ext cx="144016" cy="1440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решение 34"/>
          <p:cNvSpPr/>
          <p:nvPr/>
        </p:nvSpPr>
        <p:spPr>
          <a:xfrm>
            <a:off x="611560" y="6021288"/>
            <a:ext cx="144016" cy="144016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решение 35"/>
          <p:cNvSpPr/>
          <p:nvPr/>
        </p:nvSpPr>
        <p:spPr>
          <a:xfrm>
            <a:off x="2483768" y="5877272"/>
            <a:ext cx="144016" cy="216024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0" y="6211669"/>
            <a:ext cx="172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посадки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«Аполлона»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9712" y="6211669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Место посадки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АМС  «</a:t>
            </a:r>
            <a:r>
              <a:rPr lang="ru-RU" dirty="0" err="1" smtClean="0">
                <a:solidFill>
                  <a:schemeClr val="bg1"/>
                </a:solidFill>
              </a:rPr>
              <a:t>Сервейер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260648"/>
            <a:ext cx="1888659" cy="64633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 лунный день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09.09.2016. 20:29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Блок-схема: решение 40"/>
          <p:cNvSpPr/>
          <p:nvPr/>
        </p:nvSpPr>
        <p:spPr>
          <a:xfrm>
            <a:off x="4067944" y="3356992"/>
            <a:ext cx="144016" cy="144016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11960" y="3356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Блок-схема: решение 42"/>
          <p:cNvSpPr/>
          <p:nvPr/>
        </p:nvSpPr>
        <p:spPr>
          <a:xfrm>
            <a:off x="4067944" y="3284984"/>
            <a:ext cx="144016" cy="144016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139952" y="2996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5" name="Блок-схема: решение 44"/>
          <p:cNvSpPr/>
          <p:nvPr/>
        </p:nvSpPr>
        <p:spPr>
          <a:xfrm>
            <a:off x="2987824" y="3861048"/>
            <a:ext cx="144016" cy="1440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>
            <a:off x="2771800" y="3212976"/>
            <a:ext cx="144016" cy="1440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>
            <a:off x="2915816" y="3573016"/>
            <a:ext cx="144016" cy="1440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203848" y="37890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9832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5816" y="30689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Блок-схема: решение 51"/>
          <p:cNvSpPr/>
          <p:nvPr/>
        </p:nvSpPr>
        <p:spPr>
          <a:xfrm>
            <a:off x="4860032" y="3717032"/>
            <a:ext cx="144016" cy="144016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004048" y="3573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80112" y="1556792"/>
            <a:ext cx="1895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  <a:r>
              <a:rPr lang="ru-RU" dirty="0" err="1" smtClean="0">
                <a:solidFill>
                  <a:schemeClr val="bg1"/>
                </a:solidFill>
              </a:rPr>
              <a:t>Манилий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36096" y="1196752"/>
            <a:ext cx="18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  <a:r>
              <a:rPr lang="ru-RU" dirty="0" err="1" smtClean="0">
                <a:solidFill>
                  <a:schemeClr val="bg1"/>
                </a:solidFill>
              </a:rPr>
              <a:t>Минелай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10800000" flipV="1">
            <a:off x="4644008" y="1628800"/>
            <a:ext cx="864096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4283968" y="1556792"/>
            <a:ext cx="1080120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372200" y="2852936"/>
            <a:ext cx="16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Гиппарх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16216" y="3140968"/>
            <a:ext cx="216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Альбатегний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rot="10800000" flipV="1">
            <a:off x="5652120" y="3356992"/>
            <a:ext cx="79208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0800000" flipV="1">
            <a:off x="5508104" y="3140968"/>
            <a:ext cx="79208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228184" y="2564904"/>
            <a:ext cx="170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Горронс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rot="10800000" flipV="1">
            <a:off x="5580112" y="2924944"/>
            <a:ext cx="648072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60232" y="3429000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Паррон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9" name="Прямая со стрелкой 78"/>
          <p:cNvCxnSpPr>
            <a:stCxn id="78" idx="1"/>
          </p:cNvCxnSpPr>
          <p:nvPr/>
        </p:nvCxnSpPr>
        <p:spPr>
          <a:xfrm rot="10800000" flipV="1">
            <a:off x="5868144" y="3613666"/>
            <a:ext cx="792088" cy="2473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76256" y="3717032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  <a:r>
              <a:rPr lang="ru-RU" dirty="0" err="1" smtClean="0">
                <a:solidFill>
                  <a:schemeClr val="bg1"/>
                </a:solidFill>
              </a:rPr>
              <a:t>Блангин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rot="10800000" flipV="1">
            <a:off x="6084168" y="3933056"/>
            <a:ext cx="792088" cy="2473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164288" y="4149080"/>
            <a:ext cx="164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Вернер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rot="10800000" flipV="1">
            <a:off x="6372200" y="4437112"/>
            <a:ext cx="792088" cy="2473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7308304" y="4509120"/>
            <a:ext cx="169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Вальтер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2" name="Прямая со стрелкой 91"/>
          <p:cNvCxnSpPr>
            <a:stCxn id="91" idx="1"/>
          </p:cNvCxnSpPr>
          <p:nvPr/>
        </p:nvCxnSpPr>
        <p:spPr>
          <a:xfrm rot="10800000" flipV="1">
            <a:off x="6372200" y="4693786"/>
            <a:ext cx="936104" cy="2787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7327092" y="5157192"/>
            <a:ext cx="1816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Штефлер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rot="10800000" flipV="1">
            <a:off x="6588224" y="5013176"/>
            <a:ext cx="720080" cy="2067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7327092" y="4797152"/>
            <a:ext cx="181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Оронций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2" name="Прямая со стрелкой 101"/>
          <p:cNvCxnSpPr>
            <a:stCxn id="94" idx="1"/>
          </p:cNvCxnSpPr>
          <p:nvPr/>
        </p:nvCxnSpPr>
        <p:spPr>
          <a:xfrm rot="10800000" flipV="1">
            <a:off x="6300192" y="5341858"/>
            <a:ext cx="1026900" cy="940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_38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99592" y="548680"/>
            <a:ext cx="74888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093296"/>
            <a:ext cx="1930337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 лунный день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12.09.2016.  20:54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6384" y="3140968"/>
            <a:ext cx="135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Тихо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4932040" y="3212976"/>
            <a:ext cx="273630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380312" y="4005064"/>
            <a:ext cx="176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Магин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5508104" y="4005064"/>
            <a:ext cx="1800200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308304" y="4797152"/>
            <a:ext cx="163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Клавий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572000" y="4581128"/>
            <a:ext cx="252028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8104" y="6237312"/>
            <a:ext cx="164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Курций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6237312"/>
            <a:ext cx="15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Марет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5112060" y="5121188"/>
            <a:ext cx="1224136" cy="8640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rot="5400000" flipH="1" flipV="1">
            <a:off x="3988187" y="5437476"/>
            <a:ext cx="1152128" cy="4475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5229200"/>
            <a:ext cx="22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Лангомонтан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2555776" y="3717032"/>
            <a:ext cx="1728192" cy="17281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ages.myshared.ru/5/437604/slide_7.jpg"/>
          <p:cNvPicPr>
            <a:picLocks noChangeAspect="1" noChangeArrowheads="1"/>
          </p:cNvPicPr>
          <p:nvPr/>
        </p:nvPicPr>
        <p:blipFill>
          <a:blip r:embed="rId2" cstate="print"/>
          <a:srcRect l="16138" t="34250" r="19288" b="59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836712"/>
          <a:ext cx="7192416" cy="4486656"/>
        </p:xfrm>
        <a:graphic>
          <a:graphicData uri="http://schemas.openxmlformats.org/drawingml/2006/table">
            <a:tbl>
              <a:tblPr/>
              <a:tblGrid>
                <a:gridCol w="719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choolBookSanPin-Bold"/>
                        <a:buNone/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2.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Охарактеризуйте этапы формирования Солнечной системы, согласно гипотезе О. Ю. Шмидта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choolBookSanPin-Bold"/>
                        <a:buNone/>
                      </a:pPr>
                      <a:endParaRPr lang="ru-RU" sz="3200" dirty="0" smtClean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choolBookSanPin-Bold"/>
                        <a:buNone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 Какие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особенности строения нашей планетной системы эта гипотеза способна объяснить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Arial Unicode MS"/>
                          <a:cs typeface="Arial Unicode MS"/>
                        </a:rPr>
                        <a:t>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choolBookSanPin-Bold"/>
                        <a:buNone/>
                      </a:pPr>
                      <a:endParaRPr lang="ru-RU" sz="3200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_39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83782" y="0"/>
            <a:ext cx="66565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11669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 лунный день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10.01.2017. 21:22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404664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Залив Радуги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652120" y="764704"/>
            <a:ext cx="1440160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1772816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Карпаты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3691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Апеннины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6084168" y="1556792"/>
            <a:ext cx="122413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580112" y="2060848"/>
            <a:ext cx="187221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91680" y="1628800"/>
            <a:ext cx="280831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2040" y="1484784"/>
            <a:ext cx="97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Море </a:t>
            </a:r>
          </a:p>
          <a:p>
            <a:r>
              <a:rPr lang="ru-RU" dirty="0" smtClean="0"/>
              <a:t>Дождей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51720" y="0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Платон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 rot="16200000" flipH="1">
            <a:off x="3411898" y="-179374"/>
            <a:ext cx="755412" cy="18528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1124744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Архимед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2" name="Прямая со стрелкой 31"/>
          <p:cNvCxnSpPr>
            <a:stCxn id="39" idx="3"/>
          </p:cNvCxnSpPr>
          <p:nvPr/>
        </p:nvCxnSpPr>
        <p:spPr>
          <a:xfrm>
            <a:off x="1968657" y="949370"/>
            <a:ext cx="2603343" cy="463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08304" y="764704"/>
            <a:ext cx="114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Юра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5940152" y="1052736"/>
            <a:ext cx="129614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520" y="332656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Аристилл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76470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Автолик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835696" y="620688"/>
            <a:ext cx="2808312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051720" y="1340768"/>
            <a:ext cx="244827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0" y="1412776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Альпы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331640" y="2132856"/>
            <a:ext cx="3456384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1988840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Ламберт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1700808"/>
            <a:ext cx="202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  <a:r>
              <a:rPr lang="ru-RU" dirty="0" err="1" smtClean="0">
                <a:solidFill>
                  <a:schemeClr val="bg1"/>
                </a:solidFill>
              </a:rPr>
              <a:t>Тимохарис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6" name="Прямая со стрелкой 65"/>
          <p:cNvCxnSpPr>
            <a:stCxn id="64" idx="3"/>
          </p:cNvCxnSpPr>
          <p:nvPr/>
        </p:nvCxnSpPr>
        <p:spPr>
          <a:xfrm flipV="1">
            <a:off x="1042273" y="1988840"/>
            <a:ext cx="3961775" cy="3231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2051720" y="1772816"/>
            <a:ext cx="273630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9992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1412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4-конечная звезда 43"/>
          <p:cNvSpPr/>
          <p:nvPr/>
        </p:nvSpPr>
        <p:spPr>
          <a:xfrm>
            <a:off x="5508104" y="1196752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4-конечная звезда 44"/>
          <p:cNvSpPr/>
          <p:nvPr/>
        </p:nvSpPr>
        <p:spPr>
          <a:xfrm>
            <a:off x="4860032" y="1484784"/>
            <a:ext cx="72008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/>
          <p:cNvSpPr/>
          <p:nvPr/>
        </p:nvSpPr>
        <p:spPr>
          <a:xfrm>
            <a:off x="4644008" y="1268760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4-конечная звезда 46"/>
          <p:cNvSpPr/>
          <p:nvPr/>
        </p:nvSpPr>
        <p:spPr>
          <a:xfrm>
            <a:off x="5004048" y="1124744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380312" y="1340768"/>
            <a:ext cx="13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Кавказ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2" name="Рисунок 41" descr="http://www.letopis.info/files/posts/imgs/465/250px_luna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232248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827584" y="335699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 АМС «Луна-2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" name="Рисунок 47" descr="Lunakod landing bus-Luna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2376264" cy="26642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3563888" y="3356992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 АМС «Луна-17»</a:t>
            </a:r>
            <a:endParaRPr lang="ru-RU" dirty="0"/>
          </a:p>
        </p:txBody>
      </p:sp>
      <p:pic>
        <p:nvPicPr>
          <p:cNvPr id="51" name="Рисунок 50" descr="434279main soviet rovers lunokho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284984"/>
            <a:ext cx="3024336" cy="25922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7092280" y="3356992"/>
            <a:ext cx="147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«Луноход-1»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_39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15616" y="0"/>
            <a:ext cx="665657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404664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Залив Радуги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652120" y="764704"/>
            <a:ext cx="1440160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1772816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Карпаты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3691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Апеннины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6084168" y="1556792"/>
            <a:ext cx="1224136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580112" y="2060848"/>
            <a:ext cx="187221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91680" y="1628800"/>
            <a:ext cx="280831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2040" y="1484784"/>
            <a:ext cx="97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Море </a:t>
            </a:r>
          </a:p>
          <a:p>
            <a:r>
              <a:rPr lang="ru-RU" dirty="0" smtClean="0"/>
              <a:t>Дождей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51720" y="0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Платон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 rot="16200000" flipH="1">
            <a:off x="3411898" y="-179374"/>
            <a:ext cx="755412" cy="18528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1124744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Архимед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2" name="Прямая со стрелкой 31"/>
          <p:cNvCxnSpPr>
            <a:stCxn id="39" idx="3"/>
          </p:cNvCxnSpPr>
          <p:nvPr/>
        </p:nvCxnSpPr>
        <p:spPr>
          <a:xfrm>
            <a:off x="1968657" y="949370"/>
            <a:ext cx="2603343" cy="463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08304" y="764704"/>
            <a:ext cx="114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Юра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5940152" y="1052736"/>
            <a:ext cx="129614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520" y="332656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Аристилл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764704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</a:t>
            </a:r>
            <a:r>
              <a:rPr lang="ru-RU" dirty="0" err="1" smtClean="0">
                <a:solidFill>
                  <a:schemeClr val="bg1"/>
                </a:solidFill>
              </a:rPr>
              <a:t>Автолик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835696" y="620688"/>
            <a:ext cx="2808312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051720" y="1340768"/>
            <a:ext cx="244827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520" y="1412776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Альпы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331640" y="2132856"/>
            <a:ext cx="3456384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1988840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Ламберт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1700808"/>
            <a:ext cx="202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Кратер  </a:t>
            </a:r>
            <a:r>
              <a:rPr lang="ru-RU" dirty="0" err="1" smtClean="0">
                <a:solidFill>
                  <a:schemeClr val="bg1"/>
                </a:solidFill>
              </a:rPr>
              <a:t>Тимохарис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6" name="Прямая со стрелкой 65"/>
          <p:cNvCxnSpPr>
            <a:stCxn id="64" idx="3"/>
          </p:cNvCxnSpPr>
          <p:nvPr/>
        </p:nvCxnSpPr>
        <p:spPr>
          <a:xfrm flipV="1">
            <a:off x="1042273" y="1988840"/>
            <a:ext cx="3961775" cy="3231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2051720" y="1772816"/>
            <a:ext cx="273630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9992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14127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112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4-конечная звезда 43"/>
          <p:cNvSpPr/>
          <p:nvPr/>
        </p:nvSpPr>
        <p:spPr>
          <a:xfrm>
            <a:off x="5508104" y="1196752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4-конечная звезда 44"/>
          <p:cNvSpPr/>
          <p:nvPr/>
        </p:nvSpPr>
        <p:spPr>
          <a:xfrm>
            <a:off x="4860032" y="1484784"/>
            <a:ext cx="72008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4-конечная звезда 45"/>
          <p:cNvSpPr/>
          <p:nvPr/>
        </p:nvSpPr>
        <p:spPr>
          <a:xfrm>
            <a:off x="4644008" y="1268760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4-конечная звезда 46"/>
          <p:cNvSpPr/>
          <p:nvPr/>
        </p:nvSpPr>
        <p:spPr>
          <a:xfrm>
            <a:off x="5004048" y="1124744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380312" y="1340768"/>
            <a:ext cx="13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Кавказ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http://ic.pics.livejournal.com/blogrev/36800038/428936/428936_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520280" cy="22322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179512" y="593467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Лунный модуль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Фалькон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 экспедиции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«Аполлон-15»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Рисунок 56" descr="http://pvsm.ru/images/kitaiskii-lunohod-prislal-fotografii-4.jpg"/>
          <p:cNvPicPr/>
          <p:nvPr/>
        </p:nvPicPr>
        <p:blipFill>
          <a:blip r:embed="rId4" cstate="print"/>
          <a:srcRect l="4482" r="6443"/>
          <a:stretch>
            <a:fillRect/>
          </a:stretch>
        </p:blipFill>
        <p:spPr bwMode="auto">
          <a:xfrm>
            <a:off x="3203848" y="4005064"/>
            <a:ext cx="2592288" cy="22322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6084168" y="6211669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Стационарная станция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«Чанъэ-3»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07904" y="6309320"/>
            <a:ext cx="188147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Луноход «</a:t>
            </a:r>
            <a:r>
              <a:rPr lang="ru-RU" b="1" dirty="0" err="1" smtClean="0">
                <a:solidFill>
                  <a:schemeClr val="bg1"/>
                </a:solidFill>
              </a:rPr>
              <a:t>Юйту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0" name="Рисунок 59" descr="Межпланетная станция Чанъэ-3.jpg"/>
          <p:cNvPicPr/>
          <p:nvPr/>
        </p:nvPicPr>
        <p:blipFill>
          <a:blip r:embed="rId5" cstate="print"/>
          <a:srcRect l="7757" r="7128"/>
          <a:stretch>
            <a:fillRect/>
          </a:stretch>
        </p:blipFill>
        <p:spPr bwMode="auto">
          <a:xfrm>
            <a:off x="6084168" y="4005064"/>
            <a:ext cx="2808312" cy="22322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448"/>
          <a:stretch>
            <a:fillRect/>
          </a:stretch>
        </p:blipFill>
        <p:spPr bwMode="auto">
          <a:xfrm>
            <a:off x="1259632" y="188640"/>
            <a:ext cx="6214460" cy="62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76256" y="2060848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Ясности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>
            <a:off x="5580112" y="2276872"/>
            <a:ext cx="11521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76256" y="134076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МП Л 21, А 17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5580112" y="1556792"/>
            <a:ext cx="1368152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4-конечная звезда 11"/>
          <p:cNvSpPr/>
          <p:nvPr/>
        </p:nvSpPr>
        <p:spPr>
          <a:xfrm>
            <a:off x="5508104" y="1772816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364088" y="1844824"/>
            <a:ext cx="144016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0648"/>
            <a:ext cx="216024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 лунный день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11.07.2016. 20:56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628800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Кризисов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06896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Нектара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34888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Изобилия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636912"/>
            <a:ext cx="20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Море  Спокойствия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4716016" y="2708920"/>
            <a:ext cx="1584176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5736" y="3284984"/>
            <a:ext cx="165618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3768" y="2564904"/>
            <a:ext cx="100811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27784" y="1844824"/>
            <a:ext cx="115212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/>
          <p:nvPr/>
        </p:nvPicPr>
        <p:blipFill>
          <a:blip r:embed="rId3" cstate="print"/>
          <a:srcRect l="21945" t="28330" b="12570"/>
          <a:stretch>
            <a:fillRect/>
          </a:stretch>
        </p:blipFill>
        <p:spPr bwMode="auto">
          <a:xfrm>
            <a:off x="251520" y="3645024"/>
            <a:ext cx="6048672" cy="30243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6372200" y="6237312"/>
            <a:ext cx="171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Фрагмент фото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170080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МП Л 21, А 17</a:t>
            </a:r>
          </a:p>
        </p:txBody>
      </p:sp>
      <p:cxnSp>
        <p:nvCxnSpPr>
          <p:cNvPr id="23" name="Прямая со стрелкой 22"/>
          <p:cNvCxnSpPr>
            <a:endCxn id="13" idx="3"/>
          </p:cNvCxnSpPr>
          <p:nvPr/>
        </p:nvCxnSpPr>
        <p:spPr>
          <a:xfrm rot="10800000" flipV="1">
            <a:off x="5508104" y="1854796"/>
            <a:ext cx="1376536" cy="9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orary Internet Files\Content.Word\IMG_3748.jpg"/>
          <p:cNvPicPr/>
          <p:nvPr/>
        </p:nvPicPr>
        <p:blipFill>
          <a:blip r:embed="rId2" cstate="print">
            <a:lum bright="-10000"/>
          </a:blip>
          <a:srcRect l="26550" t="8004" r="18087" b="20624"/>
          <a:stretch>
            <a:fillRect/>
          </a:stretch>
        </p:blipFill>
        <p:spPr bwMode="auto">
          <a:xfrm rot="10800000">
            <a:off x="1619672" y="188640"/>
            <a:ext cx="65527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83783" y="1700808"/>
            <a:ext cx="126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Гримальди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>
            <a:stCxn id="13" idx="1"/>
          </p:cNvCxnSpPr>
          <p:nvPr/>
        </p:nvCxnSpPr>
        <p:spPr>
          <a:xfrm rot="10800000">
            <a:off x="5220073" y="2636912"/>
            <a:ext cx="2782333" cy="184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28384" y="2204864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Кеплер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5868144" y="2060848"/>
            <a:ext cx="2088232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2405" y="2636912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Коперник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619672" y="3933056"/>
            <a:ext cx="187220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38610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Манилий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3" idx="1"/>
          </p:cNvCxnSpPr>
          <p:nvPr/>
        </p:nvCxnSpPr>
        <p:spPr>
          <a:xfrm rot="10800000">
            <a:off x="7020273" y="1700808"/>
            <a:ext cx="863511" cy="184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2" y="4221088"/>
            <a:ext cx="10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Минелай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>
            <a:stCxn id="30" idx="1"/>
          </p:cNvCxnSpPr>
          <p:nvPr/>
        </p:nvCxnSpPr>
        <p:spPr>
          <a:xfrm rot="10800000">
            <a:off x="6588224" y="3356992"/>
            <a:ext cx="1296144" cy="406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306896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Лангрен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475656" y="3284984"/>
            <a:ext cx="43204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44408" y="4869160"/>
            <a:ext cx="62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Тихо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stCxn id="27" idx="1"/>
          </p:cNvCxnSpPr>
          <p:nvPr/>
        </p:nvCxnSpPr>
        <p:spPr>
          <a:xfrm rot="10800000">
            <a:off x="6876256" y="4797152"/>
            <a:ext cx="1368152" cy="2566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84368" y="3212976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Аристарх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547664" y="3645024"/>
            <a:ext cx="22322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126876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Платон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043608" y="1700808"/>
            <a:ext cx="1944216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188640"/>
            <a:ext cx="1944216" cy="64633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 лунный день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20.08.2016. 23:08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900" dirty="0" smtClean="0"/>
              <a:t>Презентация </a:t>
            </a:r>
            <a:r>
              <a:rPr lang="ru-RU" sz="900" dirty="0" err="1" smtClean="0"/>
              <a:t>Сайгидахмедова</a:t>
            </a:r>
            <a:r>
              <a:rPr lang="ru-RU" sz="900" dirty="0" smtClean="0"/>
              <a:t> </a:t>
            </a:r>
            <a:r>
              <a:rPr lang="ru-RU" sz="900" dirty="0" err="1" smtClean="0"/>
              <a:t>Абдулатипа</a:t>
            </a:r>
            <a:r>
              <a:rPr lang="ru-RU" sz="900" dirty="0" smtClean="0"/>
              <a:t> </a:t>
            </a:r>
            <a:r>
              <a:rPr lang="ru-RU" sz="900" dirty="0" err="1" smtClean="0"/>
              <a:t>Магомедгазиевича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c/c7/Tycho_LO-V-125M_LTVT.JPG/112px-Tycho_LO-V-125M_LTVT.JPG"/>
          <p:cNvPicPr/>
          <p:nvPr/>
        </p:nvPicPr>
        <p:blipFill>
          <a:blip r:embed="rId2" cstate="print"/>
          <a:srcRect t="6169" b="4545"/>
          <a:stretch>
            <a:fillRect/>
          </a:stretch>
        </p:blipFill>
        <p:spPr bwMode="auto">
          <a:xfrm>
            <a:off x="179512" y="188640"/>
            <a:ext cx="2304256" cy="23042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420888"/>
            <a:ext cx="2699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Кратер Тихо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Снимок зонда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Lunar Orbiter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Снимок зонда Lunar Orbiter - I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376264" cy="23042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3. &quot;Луноход - 1&quot; история, космос, луна, факты, фото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2448272" cy="2448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5536" y="5934670"/>
            <a:ext cx="1979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Луноход 1»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Снимок зонда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https://upload.wikimedia.org/wikipedia/commons/thumb/9/91/Montes_Alpes_%28LRO%29.png/800px-Montes_Alpes_%28LRO%2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0648"/>
            <a:ext cx="2376264" cy="22322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228184" y="2492896"/>
            <a:ext cx="2520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Кратер Платон и горы Альпы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Снимок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зонда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31840" y="2354397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Кратер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Евдокс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Снимок зонда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Lunar Orbiter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s://upload.wikimedia.org/wikipedia/commons/thumb/b/bf/Fra_Mauro_%2B_Bonpland_%2B_Parry_-_LROC_-_WAC.JPG/440px-Fra_Mauro_%2B_Bonpland_%2B_Parry_-_LROC_-_WA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429000"/>
            <a:ext cx="2304256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131840" y="5860231"/>
            <a:ext cx="2520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Окрестности кратера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Мауро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Снимок зонда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LRO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Снимок Lunar Orbiter - IV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356992"/>
            <a:ext cx="2520280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012160" y="5877272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Кратер Александр.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Снимок зонда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Lunar Orbiter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\Rar$DI00.843\DSCN0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63095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Презентация </a:t>
            </a:r>
            <a:r>
              <a:rPr lang="ru-RU" sz="1400" dirty="0" err="1">
                <a:solidFill>
                  <a:srgbClr val="002060"/>
                </a:solidFill>
              </a:rPr>
              <a:t>Сайгидахмедова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Абдулатипа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Магомедгазиевича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764704"/>
          <a:ext cx="7272808" cy="5094820"/>
        </p:xfrm>
        <a:graphic>
          <a:graphicData uri="http://schemas.openxmlformats.org/drawingml/2006/table">
            <a:tbl>
              <a:tblPr/>
              <a:tblGrid>
                <a:gridCol w="343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-Bold"/>
                        </a:rPr>
                        <a:t>Цель запуска КА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-Bold"/>
                        </a:rPr>
                        <a:t>Год</a:t>
                      </a:r>
                      <a:endParaRPr lang="ru-RU" sz="28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-Bold"/>
                        </a:rPr>
                        <a:t>Результат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Исследование околоземного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пространства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Исследование окололунного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пространства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Исследование поверхности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Calibri"/>
                          <a:cs typeface="SchoolBookSanPin"/>
                        </a:rPr>
                        <a:t>Луны</a:t>
                      </a: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488832" cy="440120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2800" b="1" dirty="0" smtClean="0"/>
              <a:t>Используя данные о расстояниях от Земли до Луны и этих небесных тел до Солнца, графически изобразите фрагмент траекторий движения Луны и Земли вокруг Солнца.</a:t>
            </a:r>
          </a:p>
          <a:p>
            <a:pPr marL="514350" indent="-514350" algn="just">
              <a:buAutoNum type="arabicPeriod"/>
            </a:pPr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Рассчитайте силу притяжения Луны к Земле</a:t>
            </a:r>
          </a:p>
          <a:p>
            <a:pPr algn="just"/>
            <a:r>
              <a:rPr lang="ru-RU" sz="2800" b="1" dirty="0" smtClean="0"/>
              <a:t>и сравните ее с силой притяжения Луны к Солнцу. Проанализируйте полученный результат.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645333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srgbClr val="FFC000"/>
                </a:solidFill>
              </a:rPr>
              <a:t>Презентация </a:t>
            </a:r>
            <a:r>
              <a:rPr lang="ru-RU" sz="1050" dirty="0" err="1">
                <a:solidFill>
                  <a:srgbClr val="FFC000"/>
                </a:solidFill>
              </a:rPr>
              <a:t>Сайгидахмедова</a:t>
            </a:r>
            <a:r>
              <a:rPr lang="ru-RU" sz="1050" dirty="0">
                <a:solidFill>
                  <a:srgbClr val="FFC000"/>
                </a:solidFill>
              </a:rPr>
              <a:t> </a:t>
            </a:r>
            <a:r>
              <a:rPr lang="ru-RU" sz="1050" dirty="0" err="1">
                <a:solidFill>
                  <a:srgbClr val="FFC000"/>
                </a:solidFill>
              </a:rPr>
              <a:t>Абдулатипа</a:t>
            </a:r>
            <a:r>
              <a:rPr lang="ru-RU" sz="1050" dirty="0">
                <a:solidFill>
                  <a:srgbClr val="FFC000"/>
                </a:solidFill>
              </a:rPr>
              <a:t> </a:t>
            </a:r>
            <a:r>
              <a:rPr lang="ru-RU" sz="1050" dirty="0" err="1">
                <a:solidFill>
                  <a:srgbClr val="FFC000"/>
                </a:solidFill>
              </a:rPr>
              <a:t>Магомедгазиевича</a:t>
            </a:r>
            <a:endParaRPr lang="ru-RU" sz="105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3"/>
            <a:ext cx="81675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Презентация подготовлена учителем физики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МКОУ «Нижне-</a:t>
            </a:r>
            <a:r>
              <a:rPr lang="ru-RU" sz="2800" dirty="0" err="1" smtClean="0">
                <a:solidFill>
                  <a:schemeClr val="bg1"/>
                </a:solidFill>
              </a:rPr>
              <a:t>Инховской</a:t>
            </a:r>
            <a:r>
              <a:rPr lang="ru-RU" sz="2800" dirty="0" smtClean="0">
                <a:solidFill>
                  <a:schemeClr val="bg1"/>
                </a:solidFill>
              </a:rPr>
              <a:t> СОШ «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Сайгидахмедовим</a:t>
            </a: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err="1" smtClean="0">
                <a:solidFill>
                  <a:srgbClr val="FFFF00"/>
                </a:solidFill>
              </a:rPr>
              <a:t>Абдулатипом</a:t>
            </a: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 err="1" smtClean="0">
                <a:solidFill>
                  <a:srgbClr val="FFFF00"/>
                </a:solidFill>
              </a:rPr>
              <a:t>Магомедгазиевичем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2018 </a:t>
            </a:r>
            <a:r>
              <a:rPr lang="ru-RU" sz="2800" dirty="0" smtClean="0">
                <a:solidFill>
                  <a:schemeClr val="bg1"/>
                </a:solidFill>
              </a:rPr>
              <a:t>год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презентации использованы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авторские фотографии и фото с сайтов: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hlinkClick r:id="rId2"/>
              </a:rPr>
              <a:t>Фото природы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https://yandex.ru/collections/chan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https://yandex.ru/images/search?text=%D1%84%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Фото поверхности Луны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https://yandex.ru/images/search?text=%D1%84%D0%BE%D1%82%D0%BE%20%D0%BF%D0%BE%D0%B2%D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229200"/>
            <a:ext cx="8167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Фото с зонда LRO NASA 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https://commons.wikimedia.org/w/index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images.myshared.ru/5/437604/slide_7.jpg"/>
          <p:cNvPicPr>
            <a:picLocks noChangeAspect="1" noChangeArrowheads="1"/>
          </p:cNvPicPr>
          <p:nvPr/>
        </p:nvPicPr>
        <p:blipFill>
          <a:blip r:embed="rId2" cstate="print"/>
          <a:srcRect l="16138" t="34250" r="19288" b="59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836712"/>
          <a:ext cx="7776864" cy="4389120"/>
        </p:xfrm>
        <a:graphic>
          <a:graphicData uri="http://schemas.openxmlformats.org/drawingml/2006/table">
            <a:tbl>
              <a:tblPr/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pPr lvl="0"/>
                      <a:r>
                        <a:rPr lang="ru-RU" sz="3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книге «Тайны рождения звезд и планет» А. Н. Томилин пишет: </a:t>
                      </a:r>
                      <a:r>
                        <a:rPr lang="ru-RU" sz="36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«Проблема гравитационного разгона космического аппарата — ближайшая теоретическая родственница задач, которые решает теория захвата»</a:t>
                      </a:r>
                      <a:endParaRPr lang="ru-RU" sz="3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понимаете это высказывание?</a:t>
                      </a:r>
                      <a:endParaRPr lang="ru-RU" sz="3600" b="1" dirty="0">
                        <a:solidFill>
                          <a:schemeClr val="bg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aroom.ru/image/cache/images/space/cosmos-76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52"/>
            <a:ext cx="6804248" cy="680424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«Земля и Луна - двойная планета».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«Земля и Луна - двойная планета».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2276872"/>
            <a:ext cx="8084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«Земля и Луна - двойная планета».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996952"/>
            <a:ext cx="6426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2.  «Земля и её спутник Луна».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7220" y="638132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srgbClr val="FFFF00"/>
                </a:solidFill>
              </a:rPr>
              <a:t>Презентация </a:t>
            </a:r>
            <a:r>
              <a:rPr lang="ru-RU" sz="1050" dirty="0" err="1">
                <a:solidFill>
                  <a:srgbClr val="FFFF00"/>
                </a:solidFill>
              </a:rPr>
              <a:t>Сайгидахмедова</a:t>
            </a:r>
            <a:r>
              <a:rPr lang="ru-RU" sz="1050" dirty="0">
                <a:solidFill>
                  <a:srgbClr val="FFFF00"/>
                </a:solidFill>
              </a:rPr>
              <a:t> </a:t>
            </a:r>
            <a:r>
              <a:rPr lang="ru-RU" sz="1050" dirty="0" err="1">
                <a:solidFill>
                  <a:srgbClr val="FFFF00"/>
                </a:solidFill>
              </a:rPr>
              <a:t>Абдулатипа</a:t>
            </a:r>
            <a:r>
              <a:rPr lang="ru-RU" sz="1050" dirty="0">
                <a:solidFill>
                  <a:srgbClr val="FFFF00"/>
                </a:solidFill>
              </a:rPr>
              <a:t> </a:t>
            </a:r>
            <a:r>
              <a:rPr lang="ru-RU" sz="1050" dirty="0" err="1">
                <a:solidFill>
                  <a:srgbClr val="FFFF00"/>
                </a:solidFill>
              </a:rPr>
              <a:t>Магомедгазиевича</a:t>
            </a:r>
            <a:endParaRPr lang="ru-RU" sz="105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kartinki24.ru/uploads/gallery/main/24/kartinki24_space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19872" cy="2564904"/>
          </a:xfrm>
          <a:prstGeom prst="rect">
            <a:avLst/>
          </a:prstGeom>
          <a:noFill/>
        </p:spPr>
      </p:pic>
      <p:pic>
        <p:nvPicPr>
          <p:cNvPr id="2055" name="Picture 7" descr="http://mirkosmosa.ru/download/news/1/280.jpg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5580112" y="260648"/>
            <a:ext cx="2044749" cy="187220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2587752"/>
          <a:ext cx="7056784" cy="3904488"/>
        </p:xfrm>
        <a:graphic>
          <a:graphicData uri="http://schemas.openxmlformats.org/drawingml/2006/table">
            <a:tbl>
              <a:tblPr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1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физические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характеристики</a:t>
                      </a:r>
                      <a:r>
                        <a:rPr lang="ru-RU" sz="2800" u="sng" dirty="0" err="1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Задачи</a:t>
                      </a:r>
                      <a:r>
                        <a:rPr lang="ru-RU" sz="2800" u="sng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исследования:</a:t>
                      </a:r>
                      <a:endParaRPr lang="en-US" sz="2800" u="sng" dirty="0" smtClean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внутреннее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строение;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рельеф поверхностей;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условия формирования рельефа;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химический состав пород;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атмосфера Земли и причина отсутствия атмосферы у Луны;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соответствие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условиям 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для двойной планеты.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07904" y="404664"/>
            <a:ext cx="78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47667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Луна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3" y="548677"/>
          <a:ext cx="7416822" cy="5760642"/>
        </p:xfrm>
        <a:graphic>
          <a:graphicData uri="http://schemas.openxmlformats.org/drawingml/2006/table">
            <a:tbl>
              <a:tblPr/>
              <a:tblGrid>
                <a:gridCol w="209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Физические характеристики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Земля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Луна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Отношение величин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Масса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5,98·10</a:t>
                      </a:r>
                      <a:r>
                        <a:rPr lang="ru-RU" sz="1600" baseline="30000">
                          <a:latin typeface="Calibri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кг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7,35·10</a:t>
                      </a:r>
                      <a:r>
                        <a:rPr lang="ru-RU" sz="1600" baseline="30000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кг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=81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Радиус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6370 км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1700 км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=3,7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Средняя плотность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5515 кг/м</a:t>
                      </a:r>
                      <a:r>
                        <a:rPr lang="ru-RU" sz="16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3300 кг/м</a:t>
                      </a:r>
                      <a:r>
                        <a:rPr lang="ru-RU" sz="16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ρ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ρ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=1,7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Ускорение свободного падения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,8 м/с</a:t>
                      </a:r>
                      <a:r>
                        <a:rPr lang="ru-RU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1,6 м/с</a:t>
                      </a:r>
                      <a:r>
                        <a:rPr lang="ru-RU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1600" baseline="-2500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35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Температура на поверхности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от +40⁰С до -30⁰С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 -170⁰С – до +130⁰С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3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(+15⁰С - средняя годовая)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Сидерический период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365сут 5 ч 49 мин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27,3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сут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Продолжительность солнечных суток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24 ч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29,5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сут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48381" marR="48381" marT="3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38" y="620683"/>
          <a:ext cx="6696747" cy="5781245"/>
        </p:xfrm>
        <a:graphic>
          <a:graphicData uri="http://schemas.openxmlformats.org/drawingml/2006/table">
            <a:tbl>
              <a:tblPr/>
              <a:tblGrid>
                <a:gridCol w="163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Внутренние оболочки Земли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Глубина залегания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км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 Толщина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800" b="1" baseline="-250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Масса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%М</a:t>
                      </a:r>
                      <a:r>
                        <a:rPr lang="ru-RU" sz="1800" b="1" baseline="-25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Кора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Arial"/>
                        </a:rPr>
                        <a:t>0—35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0,006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Мантия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Arial"/>
                        </a:rPr>
                        <a:t>35—2890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0,448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Ядро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Arial"/>
                        </a:rPr>
                        <a:t>2890-6370 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0,546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ru-RU" sz="1800" baseline="-250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34%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06" name="Рисунок 19" descr="http://ours-nature.ru/new_site/img/991345842/i_083.jpg"/>
          <p:cNvPicPr>
            <a:picLocks noChangeAspect="1" noChangeArrowheads="1"/>
          </p:cNvPicPr>
          <p:nvPr/>
        </p:nvPicPr>
        <p:blipFill>
          <a:blip r:embed="rId2" cstate="print"/>
          <a:srcRect l="70837" t="18291" r="3403" b="11482"/>
          <a:stretch>
            <a:fillRect/>
          </a:stretch>
        </p:blipFill>
        <p:spPr bwMode="auto">
          <a:xfrm>
            <a:off x="1547664" y="2852936"/>
            <a:ext cx="129614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>
                <a:alpha val="32000"/>
              </a:srgbClr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476672"/>
          <a:ext cx="7776864" cy="5616624"/>
        </p:xfrm>
        <a:graphic>
          <a:graphicData uri="http://schemas.openxmlformats.org/drawingml/2006/table">
            <a:tbl>
              <a:tblPr/>
              <a:tblGrid>
                <a:gridCol w="1860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 dirty="0">
                          <a:latin typeface="+mn-lt"/>
                          <a:ea typeface="Calibri"/>
                          <a:cs typeface="Times New Roman"/>
                        </a:rPr>
                        <a:t>Внутренние оболочки Луны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Глубина залегания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км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Толщина в</a:t>
                      </a: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ru-RU" sz="1600" baseline="-25000">
                          <a:latin typeface="+mn-lt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Масса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b="1">
                          <a:latin typeface="+mn-lt"/>
                          <a:ea typeface="Calibri"/>
                          <a:cs typeface="Times New Roman"/>
                        </a:rPr>
                        <a:t>%М</a:t>
                      </a:r>
                      <a:r>
                        <a:rPr lang="ru-RU" sz="1600" b="1" baseline="-25000">
                          <a:latin typeface="+mn-lt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6"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Кора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0-60(100) 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0,036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98%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Мантия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60(100)-1400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0,788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   Ядро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1400-1700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0,176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ru-RU" sz="1600" baseline="-25000" dirty="0">
                          <a:latin typeface="+mn-lt"/>
                          <a:ea typeface="Calibri"/>
                          <a:cs typeface="Times New Roman"/>
                        </a:rPr>
                        <a:t>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66375" marR="663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3" name="Рисунок 9"/>
          <p:cNvPicPr>
            <a:picLocks noChangeAspect="1" noChangeArrowheads="1"/>
          </p:cNvPicPr>
          <p:nvPr/>
        </p:nvPicPr>
        <p:blipFill>
          <a:blip r:embed="rId2" cstate="print"/>
          <a:srcRect l="50938" t="19574" r="38013" b="27975"/>
          <a:stretch>
            <a:fillRect/>
          </a:stretch>
        </p:blipFill>
        <p:spPr bwMode="auto">
          <a:xfrm>
            <a:off x="1018653" y="1358185"/>
            <a:ext cx="1440160" cy="4663104"/>
          </a:xfrm>
          <a:prstGeom prst="rect">
            <a:avLst/>
          </a:prstGeom>
          <a:noFill/>
        </p:spPr>
      </p:pic>
      <p:sp>
        <p:nvSpPr>
          <p:cNvPr id="28676" name="AutoShape 4"/>
          <p:cNvSpPr>
            <a:spLocks/>
          </p:cNvSpPr>
          <p:nvPr/>
        </p:nvSpPr>
        <p:spPr bwMode="auto">
          <a:xfrm>
            <a:off x="2555776" y="1772816"/>
            <a:ext cx="72008" cy="3312368"/>
          </a:xfrm>
          <a:prstGeom prst="rightBrace">
            <a:avLst>
              <a:gd name="adj1" fmla="val 13498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>
            <a:off x="2555776" y="5157192"/>
            <a:ext cx="152400" cy="864096"/>
          </a:xfrm>
          <a:prstGeom prst="rightBrace">
            <a:avLst>
              <a:gd name="adj1" fmla="val 3871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>
            <a:off x="2483768" y="1484784"/>
            <a:ext cx="106363" cy="254000"/>
          </a:xfrm>
          <a:prstGeom prst="rightBrace">
            <a:avLst>
              <a:gd name="adj1" fmla="val 199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57d020b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723</Words>
  <Application>Microsoft Office PowerPoint</Application>
  <PresentationFormat>Экран (4:3)</PresentationFormat>
  <Paragraphs>269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Unicode MS</vt:lpstr>
      <vt:lpstr>Calibri</vt:lpstr>
      <vt:lpstr>SchoolBookSanPin</vt:lpstr>
      <vt:lpstr>SchoolBookSanPin-Bold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МКОУ Нижне-Инховская СОШ .</cp:lastModifiedBy>
  <cp:revision>120</cp:revision>
  <dcterms:created xsi:type="dcterms:W3CDTF">2017-09-14T17:59:13Z</dcterms:created>
  <dcterms:modified xsi:type="dcterms:W3CDTF">2018-04-28T08:45:24Z</dcterms:modified>
</cp:coreProperties>
</file>