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8" r:id="rId2"/>
    <p:sldId id="262" r:id="rId3"/>
    <p:sldId id="263" r:id="rId4"/>
    <p:sldId id="259" r:id="rId5"/>
    <p:sldId id="260" r:id="rId6"/>
    <p:sldId id="290" r:id="rId7"/>
    <p:sldId id="266" r:id="rId8"/>
    <p:sldId id="268" r:id="rId9"/>
    <p:sldId id="256" r:id="rId10"/>
    <p:sldId id="274" r:id="rId11"/>
    <p:sldId id="276" r:id="rId12"/>
    <p:sldId id="277" r:id="rId13"/>
    <p:sldId id="275" r:id="rId14"/>
    <p:sldId id="278" r:id="rId15"/>
    <p:sldId id="279" r:id="rId16"/>
    <p:sldId id="283" r:id="rId17"/>
    <p:sldId id="280" r:id="rId18"/>
    <p:sldId id="282" r:id="rId19"/>
    <p:sldId id="281" r:id="rId20"/>
    <p:sldId id="284" r:id="rId21"/>
    <p:sldId id="285" r:id="rId22"/>
    <p:sldId id="286" r:id="rId23"/>
    <p:sldId id="287" r:id="rId24"/>
    <p:sldId id="288" r:id="rId25"/>
    <p:sldId id="270" r:id="rId26"/>
    <p:sldId id="291" r:id="rId27"/>
    <p:sldId id="292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48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FBC306-A187-448F-A9C3-0301934D0851}" type="datetimeFigureOut">
              <a:rPr lang="ru-RU" smtClean="0"/>
              <a:t>28.04.2018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357546-F62C-4C03-9413-CCB780A4F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221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7CB44-96A8-4CC1-839E-034958D28196}" type="datetimeFigureOut">
              <a:rPr lang="ru-RU" smtClean="0"/>
              <a:pPr/>
              <a:t>28.04.2018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DD847-899C-465E-B87F-21EF8CA73C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0.jpeg"/><Relationship Id="rId7" Type="http://schemas.openxmlformats.org/officeDocument/2006/relationships/image" Target="../media/image33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hyperlink" Target="http://cdn.fishki.net/upload/post/2016/06/02/1969646/90261408.jpg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text=%D1%84%25" TargetMode="External"/><Relationship Id="rId2" Type="http://schemas.openxmlformats.org/officeDocument/2006/relationships/hyperlink" Target="https://yandex.ru/collections/chan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ommons.wikimedia.org/w/index" TargetMode="External"/><Relationship Id="rId4" Type="http://schemas.openxmlformats.org/officeDocument/2006/relationships/hyperlink" Target="https://yandex.ru/images/search?text=%D1%84%D0%BE%D1%82%D0%BE%20%D0%BF%D0%BE%D0%B2%25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images.myshared.ru/5/437604/slide_7.jpg"/>
          <p:cNvPicPr>
            <a:picLocks noChangeAspect="1" noChangeArrowheads="1"/>
          </p:cNvPicPr>
          <p:nvPr/>
        </p:nvPicPr>
        <p:blipFill>
          <a:blip r:embed="rId2" cstate="print"/>
          <a:srcRect l="16138" t="34250" r="19288" b="590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836712"/>
          <a:ext cx="7192416" cy="4379532"/>
        </p:xfrm>
        <a:graphic>
          <a:graphicData uri="http://schemas.openxmlformats.org/drawingml/2006/table">
            <a:tbl>
              <a:tblPr/>
              <a:tblGrid>
                <a:gridCol w="7192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choolBookSanPin-Bold"/>
                        <a:buAutoNum type="arabicPeriod"/>
                      </a:pPr>
                      <a:r>
                        <a:rPr lang="ru-RU" sz="3600" b="0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n-lt"/>
                          <a:ea typeface="Arial Unicode MS"/>
                          <a:cs typeface="Arial Unicode MS"/>
                        </a:rPr>
                        <a:t>Почему в своей книге «Тайны рождения звезд и планет» А.  Н.  Томилин называет рассмотренную гипотезу О.  Ю.  Шмидта о происхождении тел Солнечной системы «теорией захвата»?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img[24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482" name="Picture 2"/>
          <p:cNvPicPr>
            <a:picLocks noChangeAspect="1" noChangeArrowheads="1"/>
          </p:cNvPicPr>
          <p:nvPr/>
        </p:nvPicPr>
        <p:blipFill>
          <a:blip r:embed="rId2" cstate="print"/>
          <a:srcRect l="5902" t="-519" r="333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530" name="Picture 2" descr="wallpaper_0_0_20061008_10062_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Toco Toucan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392488" cy="5856651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6027003"/>
            <a:ext cx="411599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Учимся фотографировать 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изображения в телескопе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6237312"/>
            <a:ext cx="40016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Наблюдения на местности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G:\Документы\Луна работа 2016-17\фото с телескопом Полина и Настя\IMG_20170208_17282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88640"/>
            <a:ext cx="4392488" cy="5856650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0"/>
            <a:ext cx="6652791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9512" y="260648"/>
            <a:ext cx="2160240" cy="646331"/>
          </a:xfrm>
          <a:prstGeom prst="rect">
            <a:avLst/>
          </a:prstGeom>
          <a:ln w="63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13 лунный день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10.01.2017.  20:55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12360" y="5877272"/>
            <a:ext cx="9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Тихо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3284984"/>
            <a:ext cx="1433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Спокойствия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12360" y="2996952"/>
            <a:ext cx="1141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Коперник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636912"/>
            <a:ext cx="11095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Кризисов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8304" y="1196752"/>
            <a:ext cx="158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Дождей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5796136" y="5589240"/>
            <a:ext cx="1944216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380312" y="548680"/>
            <a:ext cx="162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Платон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331640" y="3212976"/>
            <a:ext cx="720080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187624" y="2276872"/>
            <a:ext cx="2304256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0800000">
            <a:off x="5724128" y="3068960"/>
            <a:ext cx="1944216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1" idx="1"/>
          </p:cNvCxnSpPr>
          <p:nvPr/>
        </p:nvCxnSpPr>
        <p:spPr>
          <a:xfrm rot="10800000" flipV="1">
            <a:off x="5580112" y="1381418"/>
            <a:ext cx="1728192" cy="31939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4572000" y="2132856"/>
            <a:ext cx="2808312" cy="93610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51520" y="1916832"/>
            <a:ext cx="1205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Ясности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835696" y="3717032"/>
            <a:ext cx="1368152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1520" y="4005064"/>
            <a:ext cx="11512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Изобилия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331640" y="4437112"/>
            <a:ext cx="1008112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51520" y="4725144"/>
            <a:ext cx="984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Нектара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331640" y="4869160"/>
            <a:ext cx="1800200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7847856" y="4437112"/>
            <a:ext cx="12961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Влажности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24328" y="1844824"/>
            <a:ext cx="1455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Паров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380312" y="5157192"/>
            <a:ext cx="1682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Облаков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740352" y="3717032"/>
            <a:ext cx="12666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Познанное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10800000">
            <a:off x="6588224" y="4509120"/>
            <a:ext cx="1152128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0800000">
            <a:off x="6012160" y="3861048"/>
            <a:ext cx="1584176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27" idx="1"/>
          </p:cNvCxnSpPr>
          <p:nvPr/>
        </p:nvCxnSpPr>
        <p:spPr>
          <a:xfrm rot="10800000">
            <a:off x="5724128" y="4653136"/>
            <a:ext cx="1656184" cy="68872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0800000" flipV="1">
            <a:off x="4644008" y="764704"/>
            <a:ext cx="2664296" cy="57606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843003" y="2492896"/>
            <a:ext cx="1300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Океан Бурь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4" name="Прямая со стрелкой 33"/>
          <p:cNvCxnSpPr>
            <a:stCxn id="33" idx="1"/>
          </p:cNvCxnSpPr>
          <p:nvPr/>
        </p:nvCxnSpPr>
        <p:spPr>
          <a:xfrm rot="10800000" flipV="1">
            <a:off x="6876257" y="2677562"/>
            <a:ext cx="966747" cy="1033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5076056" y="188640"/>
            <a:ext cx="1872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Холода 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rot="10800000" flipV="1">
            <a:off x="4572000" y="620688"/>
            <a:ext cx="936104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97934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2420888"/>
            <a:ext cx="2123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Спокойствия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924944"/>
            <a:ext cx="177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Кризисов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789040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Изобилия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4509120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Нектара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2051720" y="4005064"/>
            <a:ext cx="1296144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907704" y="3212976"/>
            <a:ext cx="792088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267744" y="2708920"/>
            <a:ext cx="1224136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1835696" y="4653136"/>
            <a:ext cx="2160240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2915816" y="4653136"/>
            <a:ext cx="1080120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0" y="5373216"/>
            <a:ext cx="17209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Место посадки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АМС «Луна»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4" name="Блок-схема: решение 33"/>
          <p:cNvSpPr/>
          <p:nvPr/>
        </p:nvSpPr>
        <p:spPr>
          <a:xfrm>
            <a:off x="467544" y="5085184"/>
            <a:ext cx="144016" cy="14401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Блок-схема: решение 34"/>
          <p:cNvSpPr/>
          <p:nvPr/>
        </p:nvSpPr>
        <p:spPr>
          <a:xfrm>
            <a:off x="611560" y="6021288"/>
            <a:ext cx="144016" cy="144016"/>
          </a:xfrm>
          <a:prstGeom prst="flowChartDecisi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решение 35"/>
          <p:cNvSpPr/>
          <p:nvPr/>
        </p:nvSpPr>
        <p:spPr>
          <a:xfrm>
            <a:off x="2483768" y="5877272"/>
            <a:ext cx="144016" cy="216024"/>
          </a:xfrm>
          <a:prstGeom prst="flowChartDecis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0" y="6211669"/>
            <a:ext cx="17209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Место посадки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«Аполлона»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79712" y="6211669"/>
            <a:ext cx="19303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Место посадки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АМС  «</a:t>
            </a:r>
            <a:r>
              <a:rPr lang="ru-RU" dirty="0" err="1" smtClean="0">
                <a:solidFill>
                  <a:schemeClr val="bg1"/>
                </a:solidFill>
              </a:rPr>
              <a:t>Сервейер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1520" y="260648"/>
            <a:ext cx="1888659" cy="646331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8 лунный день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09.09.2016. 20:29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1" name="Блок-схема: решение 40"/>
          <p:cNvSpPr/>
          <p:nvPr/>
        </p:nvSpPr>
        <p:spPr>
          <a:xfrm>
            <a:off x="4067944" y="3356992"/>
            <a:ext cx="144016" cy="144016"/>
          </a:xfrm>
          <a:prstGeom prst="flowChartDecision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4211960" y="335699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5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3" name="Блок-схема: решение 42"/>
          <p:cNvSpPr/>
          <p:nvPr/>
        </p:nvSpPr>
        <p:spPr>
          <a:xfrm>
            <a:off x="4067944" y="3284984"/>
            <a:ext cx="144016" cy="144016"/>
          </a:xfrm>
          <a:prstGeom prst="flowChartDecisi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4139952" y="299695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5" name="Блок-схема: решение 44"/>
          <p:cNvSpPr/>
          <p:nvPr/>
        </p:nvSpPr>
        <p:spPr>
          <a:xfrm>
            <a:off x="2987824" y="3861048"/>
            <a:ext cx="144016" cy="14401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Блок-схема: решение 45"/>
          <p:cNvSpPr/>
          <p:nvPr/>
        </p:nvSpPr>
        <p:spPr>
          <a:xfrm>
            <a:off x="2771800" y="3212976"/>
            <a:ext cx="144016" cy="14401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Блок-схема: решение 46"/>
          <p:cNvSpPr/>
          <p:nvPr/>
        </p:nvSpPr>
        <p:spPr>
          <a:xfrm>
            <a:off x="2915816" y="3573016"/>
            <a:ext cx="144016" cy="144016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3203848" y="378904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16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059832" y="34290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20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15816" y="306896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24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" name="Блок-схема: решение 51"/>
          <p:cNvSpPr/>
          <p:nvPr/>
        </p:nvSpPr>
        <p:spPr>
          <a:xfrm>
            <a:off x="4860032" y="3717032"/>
            <a:ext cx="144016" cy="144016"/>
          </a:xfrm>
          <a:prstGeom prst="flowChartDecisi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5004048" y="357301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16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80112" y="1556792"/>
            <a:ext cx="18955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  <a:r>
              <a:rPr lang="ru-RU" dirty="0" err="1" smtClean="0">
                <a:solidFill>
                  <a:schemeClr val="bg1"/>
                </a:solidFill>
              </a:rPr>
              <a:t>Манилий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436096" y="1196752"/>
            <a:ext cx="18820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  <a:r>
              <a:rPr lang="ru-RU" dirty="0" err="1" smtClean="0">
                <a:solidFill>
                  <a:schemeClr val="bg1"/>
                </a:solidFill>
              </a:rPr>
              <a:t>Минелай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rot="10800000" flipV="1">
            <a:off x="4644008" y="1628800"/>
            <a:ext cx="864096" cy="72008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rot="10800000" flipV="1">
            <a:off x="4283968" y="1556792"/>
            <a:ext cx="1080120" cy="93610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6372200" y="2852936"/>
            <a:ext cx="1697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Гиппарх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6516216" y="3140968"/>
            <a:ext cx="2168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Альбатегний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10800000" flipV="1">
            <a:off x="5652120" y="3356992"/>
            <a:ext cx="792088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10800000" flipV="1">
            <a:off x="5508104" y="3140968"/>
            <a:ext cx="792088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6228184" y="2564904"/>
            <a:ext cx="1702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Горронс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76" name="Прямая со стрелкой 75"/>
          <p:cNvCxnSpPr/>
          <p:nvPr/>
        </p:nvCxnSpPr>
        <p:spPr>
          <a:xfrm rot="10800000" flipV="1">
            <a:off x="5580112" y="2924944"/>
            <a:ext cx="648072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6660232" y="3429000"/>
            <a:ext cx="1663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Паррон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79" name="Прямая со стрелкой 78"/>
          <p:cNvCxnSpPr>
            <a:stCxn id="78" idx="1"/>
          </p:cNvCxnSpPr>
          <p:nvPr/>
        </p:nvCxnSpPr>
        <p:spPr>
          <a:xfrm rot="10800000" flipV="1">
            <a:off x="5868144" y="3613666"/>
            <a:ext cx="792088" cy="24738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6876256" y="3717032"/>
            <a:ext cx="1775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  <a:r>
              <a:rPr lang="ru-RU" dirty="0" err="1" smtClean="0">
                <a:solidFill>
                  <a:schemeClr val="bg1"/>
                </a:solidFill>
              </a:rPr>
              <a:t>Блангин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88" name="Прямая со стрелкой 87"/>
          <p:cNvCxnSpPr/>
          <p:nvPr/>
        </p:nvCxnSpPr>
        <p:spPr>
          <a:xfrm rot="10800000" flipV="1">
            <a:off x="6084168" y="3933056"/>
            <a:ext cx="792088" cy="24738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/>
          <p:cNvSpPr/>
          <p:nvPr/>
        </p:nvSpPr>
        <p:spPr>
          <a:xfrm>
            <a:off x="7164288" y="4149080"/>
            <a:ext cx="1642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Вернер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90" name="Прямая со стрелкой 89"/>
          <p:cNvCxnSpPr/>
          <p:nvPr/>
        </p:nvCxnSpPr>
        <p:spPr>
          <a:xfrm rot="10800000" flipV="1">
            <a:off x="6372200" y="4437112"/>
            <a:ext cx="792088" cy="24738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Прямоугольник 90"/>
          <p:cNvSpPr/>
          <p:nvPr/>
        </p:nvSpPr>
        <p:spPr>
          <a:xfrm>
            <a:off x="7308304" y="4509120"/>
            <a:ext cx="1696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Вальтер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92" name="Прямая со стрелкой 91"/>
          <p:cNvCxnSpPr>
            <a:stCxn id="91" idx="1"/>
          </p:cNvCxnSpPr>
          <p:nvPr/>
        </p:nvCxnSpPr>
        <p:spPr>
          <a:xfrm rot="10800000" flipV="1">
            <a:off x="6372200" y="4693786"/>
            <a:ext cx="936104" cy="2787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Прямоугольник 93"/>
          <p:cNvSpPr/>
          <p:nvPr/>
        </p:nvSpPr>
        <p:spPr>
          <a:xfrm>
            <a:off x="7327092" y="5157192"/>
            <a:ext cx="1816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Штефлер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95" name="Прямая со стрелкой 94"/>
          <p:cNvCxnSpPr/>
          <p:nvPr/>
        </p:nvCxnSpPr>
        <p:spPr>
          <a:xfrm rot="10800000" flipV="1">
            <a:off x="6588224" y="5013176"/>
            <a:ext cx="720080" cy="2067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ямоугольник 96"/>
          <p:cNvSpPr/>
          <p:nvPr/>
        </p:nvSpPr>
        <p:spPr>
          <a:xfrm>
            <a:off x="7327092" y="4797152"/>
            <a:ext cx="18137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Оронций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02" name="Прямая со стрелкой 101"/>
          <p:cNvCxnSpPr>
            <a:stCxn id="94" idx="1"/>
          </p:cNvCxnSpPr>
          <p:nvPr/>
        </p:nvCxnSpPr>
        <p:spPr>
          <a:xfrm rot="10800000" flipV="1">
            <a:off x="6300192" y="5341858"/>
            <a:ext cx="1026900" cy="9407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Рабочий стол\IMG_38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899592" y="548680"/>
            <a:ext cx="7488832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67544" y="6093296"/>
            <a:ext cx="1930337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12 лунный день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12.09.2016.  20:54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786384" y="3140968"/>
            <a:ext cx="1357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Тихо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>
            <a:off x="4932040" y="3212976"/>
            <a:ext cx="2736304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7380312" y="4005064"/>
            <a:ext cx="1763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Магин</a:t>
            </a:r>
            <a:endParaRPr lang="ru-RU" dirty="0" smtClean="0">
              <a:solidFill>
                <a:schemeClr val="bg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10800000">
            <a:off x="5508104" y="4005064"/>
            <a:ext cx="1800200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7308304" y="4797152"/>
            <a:ext cx="16326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Клавий</a:t>
            </a:r>
            <a:endParaRPr lang="ru-RU" dirty="0" smtClean="0">
              <a:solidFill>
                <a:schemeClr val="bg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>
            <a:off x="4572000" y="4581128"/>
            <a:ext cx="2520280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5508104" y="6237312"/>
            <a:ext cx="1640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Курций</a:t>
            </a:r>
            <a:endParaRPr lang="ru-RU" dirty="0" smtClean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63888" y="6237312"/>
            <a:ext cx="1553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Марет</a:t>
            </a:r>
            <a:endParaRPr lang="ru-RU" dirty="0" smtClean="0">
              <a:solidFill>
                <a:schemeClr val="bg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V="1">
            <a:off x="5112060" y="5121188"/>
            <a:ext cx="1224136" cy="86409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6" idx="0"/>
          </p:cNvCxnSpPr>
          <p:nvPr/>
        </p:nvCxnSpPr>
        <p:spPr>
          <a:xfrm rot="5400000" flipH="1" flipV="1">
            <a:off x="3988187" y="5437476"/>
            <a:ext cx="1152128" cy="447545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51520" y="5229200"/>
            <a:ext cx="22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Лангомонтан</a:t>
            </a:r>
            <a:endParaRPr lang="ru-RU" dirty="0" smtClean="0">
              <a:solidFill>
                <a:schemeClr val="bg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rot="5400000" flipH="1" flipV="1">
            <a:off x="2555776" y="3717032"/>
            <a:ext cx="1728192" cy="172819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images.myshared.ru/5/437604/slide_7.jpg"/>
          <p:cNvPicPr>
            <a:picLocks noChangeAspect="1" noChangeArrowheads="1"/>
          </p:cNvPicPr>
          <p:nvPr/>
        </p:nvPicPr>
        <p:blipFill>
          <a:blip r:embed="rId2" cstate="print"/>
          <a:srcRect l="16138" t="34250" r="19288" b="590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15616" y="836712"/>
          <a:ext cx="7192416" cy="4486656"/>
        </p:xfrm>
        <a:graphic>
          <a:graphicData uri="http://schemas.openxmlformats.org/drawingml/2006/table">
            <a:tbl>
              <a:tblPr/>
              <a:tblGrid>
                <a:gridCol w="7192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choolBookSanPin-Bold"/>
                        <a:buNone/>
                      </a:pPr>
                      <a:r>
                        <a:rPr lang="ru-RU" sz="3200" b="1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2. 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Охарактеризуйте этапы формирования Солнечной системы, согласно гипотезе О. Ю. Шмидта</a:t>
                      </a:r>
                      <a:r>
                        <a:rPr lang="ru-RU" sz="3200" dirty="0" smtClean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choolBookSanPin-Bold"/>
                        <a:buNone/>
                      </a:pPr>
                      <a:endParaRPr lang="ru-RU" sz="3200" dirty="0" smtClean="0">
                        <a:solidFill>
                          <a:schemeClr val="bg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Times New Roman"/>
                        <a:ea typeface="Arial Unicode MS"/>
                        <a:cs typeface="Arial Unicode MS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choolBookSanPin-Bold"/>
                        <a:buNone/>
                      </a:pPr>
                      <a:r>
                        <a:rPr lang="ru-RU" sz="3200" dirty="0" smtClean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 Какие </a:t>
                      </a:r>
                      <a:r>
                        <a:rPr lang="ru-RU" sz="3200" dirty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особенности строения нашей планетной системы эта гипотеза способна объяснить</a:t>
                      </a:r>
                      <a:r>
                        <a:rPr lang="ru-RU" sz="3200" dirty="0" smtClean="0">
                          <a:solidFill>
                            <a:schemeClr val="bg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Arial Unicode MS"/>
                          <a:cs typeface="Arial Unicode MS"/>
                        </a:rPr>
                        <a:t>?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choolBookSanPin-Bold"/>
                        <a:buNone/>
                      </a:pPr>
                      <a:endParaRPr lang="ru-RU" sz="3200" dirty="0">
                        <a:solidFill>
                          <a:schemeClr val="bg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Calibri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IMG_3951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083782" y="0"/>
            <a:ext cx="665657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6211669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13 лунный день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10.01.2017. 21:22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6216" y="404664"/>
            <a:ext cx="147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Залив Радуги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5652120" y="764704"/>
            <a:ext cx="1440160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52320" y="1772816"/>
            <a:ext cx="153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Карпаты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636912"/>
            <a:ext cx="1202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Апеннины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6084168" y="1556792"/>
            <a:ext cx="1224136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5580112" y="2060848"/>
            <a:ext cx="1872210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691680" y="1628800"/>
            <a:ext cx="2808312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32040" y="1484784"/>
            <a:ext cx="976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Море </a:t>
            </a:r>
          </a:p>
          <a:p>
            <a:r>
              <a:rPr lang="ru-RU" dirty="0" smtClean="0"/>
              <a:t>Дождей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051720" y="0"/>
            <a:ext cx="162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Платон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6" name="Прямая со стрелкой 25"/>
          <p:cNvCxnSpPr>
            <a:stCxn id="25" idx="2"/>
          </p:cNvCxnSpPr>
          <p:nvPr/>
        </p:nvCxnSpPr>
        <p:spPr>
          <a:xfrm rot="16200000" flipH="1">
            <a:off x="3411898" y="-179374"/>
            <a:ext cx="755412" cy="18528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1520" y="1124744"/>
            <a:ext cx="179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Архимед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2" name="Прямая со стрелкой 31"/>
          <p:cNvCxnSpPr>
            <a:stCxn id="39" idx="3"/>
          </p:cNvCxnSpPr>
          <p:nvPr/>
        </p:nvCxnSpPr>
        <p:spPr>
          <a:xfrm>
            <a:off x="1968657" y="949370"/>
            <a:ext cx="2603343" cy="46340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08304" y="764704"/>
            <a:ext cx="114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Юра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rot="10800000" flipV="1">
            <a:off x="5940152" y="1052736"/>
            <a:ext cx="1296144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1520" y="332656"/>
            <a:ext cx="184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Аристилл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520" y="764704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Автолик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1835696" y="620688"/>
            <a:ext cx="2808312" cy="72008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051720" y="1340768"/>
            <a:ext cx="2448272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51520" y="1412776"/>
            <a:ext cx="134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Альпы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1331640" y="2132856"/>
            <a:ext cx="3456384" cy="93610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0" y="1988840"/>
            <a:ext cx="104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Ламберт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0" y="1700808"/>
            <a:ext cx="202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  <a:r>
              <a:rPr lang="ru-RU" dirty="0" err="1" smtClean="0">
                <a:solidFill>
                  <a:schemeClr val="bg1"/>
                </a:solidFill>
              </a:rPr>
              <a:t>Тимохарис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66" name="Прямая со стрелкой 65"/>
          <p:cNvCxnSpPr>
            <a:stCxn id="64" idx="3"/>
          </p:cNvCxnSpPr>
          <p:nvPr/>
        </p:nvCxnSpPr>
        <p:spPr>
          <a:xfrm flipV="1">
            <a:off x="1042273" y="1988840"/>
            <a:ext cx="3961775" cy="3231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V="1">
            <a:off x="2051720" y="1772816"/>
            <a:ext cx="2736304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499992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92080" y="11247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14127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04048" y="11247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4" name="4-конечная звезда 43"/>
          <p:cNvSpPr/>
          <p:nvPr/>
        </p:nvSpPr>
        <p:spPr>
          <a:xfrm>
            <a:off x="5508104" y="1196752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4-конечная звезда 44"/>
          <p:cNvSpPr/>
          <p:nvPr/>
        </p:nvSpPr>
        <p:spPr>
          <a:xfrm>
            <a:off x="4860032" y="1484784"/>
            <a:ext cx="72008" cy="14401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4-конечная звезда 45"/>
          <p:cNvSpPr/>
          <p:nvPr/>
        </p:nvSpPr>
        <p:spPr>
          <a:xfrm>
            <a:off x="4644008" y="1268760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4-конечная звезда 46"/>
          <p:cNvSpPr/>
          <p:nvPr/>
        </p:nvSpPr>
        <p:spPr>
          <a:xfrm>
            <a:off x="5004048" y="1124744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7380312" y="1340768"/>
            <a:ext cx="136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Кавказ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2" name="Рисунок 41" descr="http://www.letopis.info/files/posts/imgs/465/250px_luna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284984"/>
            <a:ext cx="2232248" cy="266429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3" name="Прямоугольник 42"/>
          <p:cNvSpPr/>
          <p:nvPr/>
        </p:nvSpPr>
        <p:spPr>
          <a:xfrm>
            <a:off x="827584" y="3356992"/>
            <a:ext cx="1864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1. АМС «Луна-2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8" name="Рисунок 47" descr="Lunakod landing bus-Luna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284984"/>
            <a:ext cx="2376264" cy="2664296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9" name="Прямоугольник 48"/>
          <p:cNvSpPr/>
          <p:nvPr/>
        </p:nvSpPr>
        <p:spPr>
          <a:xfrm>
            <a:off x="3563888" y="3356992"/>
            <a:ext cx="1981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2. АМС «Луна-17»</a:t>
            </a:r>
            <a:endParaRPr lang="ru-RU" dirty="0"/>
          </a:p>
        </p:txBody>
      </p:sp>
      <p:pic>
        <p:nvPicPr>
          <p:cNvPr id="51" name="Рисунок 50" descr="434279main soviet rovers lunokho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284984"/>
            <a:ext cx="3024336" cy="25922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3" name="Прямоугольник 52"/>
          <p:cNvSpPr/>
          <p:nvPr/>
        </p:nvSpPr>
        <p:spPr>
          <a:xfrm>
            <a:off x="7092280" y="3356992"/>
            <a:ext cx="1477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«Луноход-1»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Admin\Рабочий стол\IMG_3951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115616" y="0"/>
            <a:ext cx="665657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516216" y="404664"/>
            <a:ext cx="147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Залив Радуги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10800000" flipV="1">
            <a:off x="5652120" y="764704"/>
            <a:ext cx="1440160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52320" y="1772816"/>
            <a:ext cx="153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Карпаты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2636912"/>
            <a:ext cx="1202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Апеннины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 flipV="1">
            <a:off x="6084168" y="1556792"/>
            <a:ext cx="1224136" cy="14401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5580112" y="2060848"/>
            <a:ext cx="1872210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1691680" y="1628800"/>
            <a:ext cx="2808312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32040" y="1484784"/>
            <a:ext cx="9769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Море </a:t>
            </a:r>
          </a:p>
          <a:p>
            <a:r>
              <a:rPr lang="ru-RU" dirty="0" smtClean="0"/>
              <a:t>Дождей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2051720" y="0"/>
            <a:ext cx="162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Платон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6" name="Прямая со стрелкой 25"/>
          <p:cNvCxnSpPr>
            <a:stCxn id="25" idx="2"/>
          </p:cNvCxnSpPr>
          <p:nvPr/>
        </p:nvCxnSpPr>
        <p:spPr>
          <a:xfrm rot="16200000" flipH="1">
            <a:off x="3411898" y="-179374"/>
            <a:ext cx="755412" cy="1852823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51520" y="1124744"/>
            <a:ext cx="1792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Архимед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2" name="Прямая со стрелкой 31"/>
          <p:cNvCxnSpPr>
            <a:stCxn id="39" idx="3"/>
          </p:cNvCxnSpPr>
          <p:nvPr/>
        </p:nvCxnSpPr>
        <p:spPr>
          <a:xfrm>
            <a:off x="1968657" y="949370"/>
            <a:ext cx="2603343" cy="46340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308304" y="764704"/>
            <a:ext cx="114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Юра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rot="10800000" flipV="1">
            <a:off x="5940152" y="1052736"/>
            <a:ext cx="1296144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1520" y="332656"/>
            <a:ext cx="1845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Аристилл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520" y="764704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</a:t>
            </a:r>
            <a:r>
              <a:rPr lang="ru-RU" dirty="0" err="1" smtClean="0">
                <a:solidFill>
                  <a:schemeClr val="bg1"/>
                </a:solidFill>
              </a:rPr>
              <a:t>Автолик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1835696" y="620688"/>
            <a:ext cx="2808312" cy="72008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2051720" y="1340768"/>
            <a:ext cx="2448272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51520" y="1412776"/>
            <a:ext cx="1342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Альпы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1331640" y="2132856"/>
            <a:ext cx="3456384" cy="93610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0" y="1988840"/>
            <a:ext cx="104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Ламберт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0" y="1700808"/>
            <a:ext cx="202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Кратер  </a:t>
            </a:r>
            <a:r>
              <a:rPr lang="ru-RU" dirty="0" err="1" smtClean="0">
                <a:solidFill>
                  <a:schemeClr val="bg1"/>
                </a:solidFill>
              </a:rPr>
              <a:t>Тимохарис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66" name="Прямая со стрелкой 65"/>
          <p:cNvCxnSpPr>
            <a:stCxn id="64" idx="3"/>
          </p:cNvCxnSpPr>
          <p:nvPr/>
        </p:nvCxnSpPr>
        <p:spPr>
          <a:xfrm flipV="1">
            <a:off x="1042273" y="1988840"/>
            <a:ext cx="3961775" cy="3231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V="1">
            <a:off x="2051720" y="1772816"/>
            <a:ext cx="2736304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499992" y="126876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92080" y="11247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644008" y="141277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04048" y="112474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4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4" name="4-конечная звезда 43"/>
          <p:cNvSpPr/>
          <p:nvPr/>
        </p:nvSpPr>
        <p:spPr>
          <a:xfrm>
            <a:off x="5508104" y="1196752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4-конечная звезда 44"/>
          <p:cNvSpPr/>
          <p:nvPr/>
        </p:nvSpPr>
        <p:spPr>
          <a:xfrm>
            <a:off x="4860032" y="1484784"/>
            <a:ext cx="72008" cy="14401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4-конечная звезда 45"/>
          <p:cNvSpPr/>
          <p:nvPr/>
        </p:nvSpPr>
        <p:spPr>
          <a:xfrm>
            <a:off x="4644008" y="1268760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4-конечная звезда 46"/>
          <p:cNvSpPr/>
          <p:nvPr/>
        </p:nvSpPr>
        <p:spPr>
          <a:xfrm>
            <a:off x="5004048" y="1124744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7380312" y="1340768"/>
            <a:ext cx="1367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Горы Кавказ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5" name="Рисунок 54" descr="http://ic.pics.livejournal.com/blogrev/36800038/428936/428936_90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05064"/>
            <a:ext cx="2520280" cy="223224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6" name="Прямоугольник 55"/>
          <p:cNvSpPr/>
          <p:nvPr/>
        </p:nvSpPr>
        <p:spPr>
          <a:xfrm>
            <a:off x="179512" y="5934670"/>
            <a:ext cx="3024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Лунный модуль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</a:t>
            </a: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Фалькон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» экспедиции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«Аполлон-15»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" name="Рисунок 56" descr="http://pvsm.ru/images/kitaiskii-lunohod-prislal-fotografii-4.jpg"/>
          <p:cNvPicPr/>
          <p:nvPr/>
        </p:nvPicPr>
        <p:blipFill>
          <a:blip r:embed="rId4" cstate="print"/>
          <a:srcRect l="4482" r="6443"/>
          <a:stretch>
            <a:fillRect/>
          </a:stretch>
        </p:blipFill>
        <p:spPr bwMode="auto">
          <a:xfrm>
            <a:off x="3203848" y="4005064"/>
            <a:ext cx="2592288" cy="223224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8" name="Прямоугольник 57"/>
          <p:cNvSpPr/>
          <p:nvPr/>
        </p:nvSpPr>
        <p:spPr>
          <a:xfrm>
            <a:off x="6084168" y="6211669"/>
            <a:ext cx="3491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Стационарная станция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«Чанъэ-3»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07904" y="6309320"/>
            <a:ext cx="1881477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Луноход «</a:t>
            </a:r>
            <a:r>
              <a:rPr lang="ru-RU" b="1" dirty="0" err="1" smtClean="0">
                <a:solidFill>
                  <a:schemeClr val="bg1"/>
                </a:solidFill>
              </a:rPr>
              <a:t>Юйту</a:t>
            </a:r>
            <a:r>
              <a:rPr lang="ru-RU" b="1" dirty="0" smtClean="0">
                <a:solidFill>
                  <a:schemeClr val="bg1"/>
                </a:solidFill>
              </a:rPr>
              <a:t>»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0" name="Рисунок 59" descr="Межпланетная станция Чанъэ-3.jpg"/>
          <p:cNvPicPr/>
          <p:nvPr/>
        </p:nvPicPr>
        <p:blipFill>
          <a:blip r:embed="rId5" cstate="print"/>
          <a:srcRect l="7757" r="7128"/>
          <a:stretch>
            <a:fillRect/>
          </a:stretch>
        </p:blipFill>
        <p:spPr bwMode="auto">
          <a:xfrm>
            <a:off x="6084168" y="4005064"/>
            <a:ext cx="2808312" cy="223224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4448"/>
          <a:stretch>
            <a:fillRect/>
          </a:stretch>
        </p:blipFill>
        <p:spPr bwMode="auto">
          <a:xfrm>
            <a:off x="1259632" y="188640"/>
            <a:ext cx="6214460" cy="623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6876256" y="2060848"/>
            <a:ext cx="16305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Ясности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10800000">
            <a:off x="5580112" y="2276872"/>
            <a:ext cx="1152128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876256" y="1340768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МП Л 21, А 17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 flipV="1">
            <a:off x="5580112" y="1556792"/>
            <a:ext cx="1368152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4-конечная звезда 11"/>
          <p:cNvSpPr/>
          <p:nvPr/>
        </p:nvSpPr>
        <p:spPr>
          <a:xfrm>
            <a:off x="5508104" y="1772816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5364088" y="1844824"/>
            <a:ext cx="144016" cy="21602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260648"/>
            <a:ext cx="2160240" cy="646331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7 лунный день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11.07.2016. 20:56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628800"/>
            <a:ext cx="1771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Кризисов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67544" y="3068960"/>
            <a:ext cx="16466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Нектара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2348880"/>
            <a:ext cx="18133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Изобилия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72200" y="2636912"/>
            <a:ext cx="2095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Море  Спокойствия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0800000">
            <a:off x="4716016" y="2708920"/>
            <a:ext cx="1584176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195736" y="3284984"/>
            <a:ext cx="1656184" cy="720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483768" y="2564904"/>
            <a:ext cx="1008112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627784" y="1844824"/>
            <a:ext cx="1152128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24"/>
          <p:cNvPicPr/>
          <p:nvPr/>
        </p:nvPicPr>
        <p:blipFill>
          <a:blip r:embed="rId3" cstate="print"/>
          <a:srcRect l="21945" t="28330" b="12570"/>
          <a:stretch>
            <a:fillRect/>
          </a:stretch>
        </p:blipFill>
        <p:spPr bwMode="auto">
          <a:xfrm>
            <a:off x="251520" y="3645024"/>
            <a:ext cx="6048672" cy="302433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26" name="Прямоугольник 25"/>
          <p:cNvSpPr/>
          <p:nvPr/>
        </p:nvSpPr>
        <p:spPr>
          <a:xfrm>
            <a:off x="6372200" y="6237312"/>
            <a:ext cx="1718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Фрагмент фото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876256" y="1700808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МП Л 21, А 17</a:t>
            </a:r>
          </a:p>
        </p:txBody>
      </p:sp>
      <p:cxnSp>
        <p:nvCxnSpPr>
          <p:cNvPr id="23" name="Прямая со стрелкой 22"/>
          <p:cNvCxnSpPr>
            <a:endCxn id="13" idx="3"/>
          </p:cNvCxnSpPr>
          <p:nvPr/>
        </p:nvCxnSpPr>
        <p:spPr>
          <a:xfrm rot="10800000" flipV="1">
            <a:off x="5508104" y="1854796"/>
            <a:ext cx="1376536" cy="98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Local Settings\Temporary Internet Files\Content.Word\IMG_3748.jpg"/>
          <p:cNvPicPr/>
          <p:nvPr/>
        </p:nvPicPr>
        <p:blipFill>
          <a:blip r:embed="rId2" cstate="print">
            <a:lum bright="-10000"/>
          </a:blip>
          <a:srcRect l="26550" t="8004" r="18087" b="20624"/>
          <a:stretch>
            <a:fillRect/>
          </a:stretch>
        </p:blipFill>
        <p:spPr bwMode="auto">
          <a:xfrm rot="10800000">
            <a:off x="1619672" y="188640"/>
            <a:ext cx="6552728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883783" y="1700808"/>
            <a:ext cx="1260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Гримальди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5" name="Прямая со стрелкой 4"/>
          <p:cNvCxnSpPr>
            <a:stCxn id="13" idx="1"/>
          </p:cNvCxnSpPr>
          <p:nvPr/>
        </p:nvCxnSpPr>
        <p:spPr>
          <a:xfrm rot="10800000">
            <a:off x="5220073" y="2636912"/>
            <a:ext cx="2782333" cy="1846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028384" y="2204864"/>
            <a:ext cx="896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Кеплер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10800000">
            <a:off x="5868144" y="2060848"/>
            <a:ext cx="2088232" cy="28803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02405" y="2636912"/>
            <a:ext cx="1141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Коперник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1619672" y="3933056"/>
            <a:ext cx="1872208" cy="43204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67544" y="386104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Манилий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8" name="Прямая со стрелкой 17"/>
          <p:cNvCxnSpPr>
            <a:stCxn id="3" idx="1"/>
          </p:cNvCxnSpPr>
          <p:nvPr/>
        </p:nvCxnSpPr>
        <p:spPr>
          <a:xfrm rot="10800000">
            <a:off x="7020273" y="1700808"/>
            <a:ext cx="863511" cy="1846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9552" y="4221088"/>
            <a:ext cx="1094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Минелай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1" name="Прямая со стрелкой 20"/>
          <p:cNvCxnSpPr>
            <a:stCxn id="30" idx="1"/>
          </p:cNvCxnSpPr>
          <p:nvPr/>
        </p:nvCxnSpPr>
        <p:spPr>
          <a:xfrm rot="10800000">
            <a:off x="6588224" y="3356992"/>
            <a:ext cx="1296144" cy="4065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95536" y="3068960"/>
            <a:ext cx="100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Лангрен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1475656" y="3284984"/>
            <a:ext cx="432048" cy="158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244408" y="4869160"/>
            <a:ext cx="62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Тихо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28" name="Прямая со стрелкой 27"/>
          <p:cNvCxnSpPr>
            <a:stCxn id="27" idx="1"/>
          </p:cNvCxnSpPr>
          <p:nvPr/>
        </p:nvCxnSpPr>
        <p:spPr>
          <a:xfrm rot="10800000">
            <a:off x="6876256" y="4797152"/>
            <a:ext cx="1368152" cy="25667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884368" y="3212976"/>
            <a:ext cx="1081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Аристарх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1547664" y="3645024"/>
            <a:ext cx="2232248" cy="36004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23528" y="1268760"/>
            <a:ext cx="888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Платон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1043608" y="1700808"/>
            <a:ext cx="1944216" cy="21602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1520" y="188640"/>
            <a:ext cx="1944216" cy="646331"/>
          </a:xfrm>
          <a:prstGeom prst="rect">
            <a:avLst/>
          </a:prstGeom>
          <a:noFill/>
          <a:ln w="31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19 лунный день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20.08.2016. 23:08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z="900" dirty="0" smtClean="0"/>
              <a:t>Презентация </a:t>
            </a:r>
            <a:r>
              <a:rPr lang="ru-RU" sz="900" dirty="0" err="1" smtClean="0"/>
              <a:t>Сайгидахмедова</a:t>
            </a:r>
            <a:r>
              <a:rPr lang="ru-RU" sz="900" dirty="0" smtClean="0"/>
              <a:t> </a:t>
            </a:r>
            <a:r>
              <a:rPr lang="ru-RU" sz="900" dirty="0" err="1" smtClean="0"/>
              <a:t>Абдулатипа</a:t>
            </a:r>
            <a:r>
              <a:rPr lang="ru-RU" sz="900" dirty="0" smtClean="0"/>
              <a:t> </a:t>
            </a:r>
            <a:r>
              <a:rPr lang="ru-RU" sz="900" dirty="0" err="1" smtClean="0"/>
              <a:t>Магомедгазиевича</a:t>
            </a:r>
            <a:endParaRPr lang="ru-RU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upload.wikimedia.org/wikipedia/commons/thumb/c/c7/Tycho_LO-V-125M_LTVT.JPG/112px-Tycho_LO-V-125M_LTVT.JPG"/>
          <p:cNvPicPr/>
          <p:nvPr/>
        </p:nvPicPr>
        <p:blipFill>
          <a:blip r:embed="rId2" cstate="print"/>
          <a:srcRect t="6169" b="4545"/>
          <a:stretch>
            <a:fillRect/>
          </a:stretch>
        </p:blipFill>
        <p:spPr bwMode="auto">
          <a:xfrm>
            <a:off x="179512" y="188640"/>
            <a:ext cx="2304256" cy="230425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0" y="2420888"/>
            <a:ext cx="269979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Кратер Тихо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Снимок зонда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Lunar Orbiter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4" name="Рисунок 3" descr="Снимок зонда Lunar Orbiter - IV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88640"/>
            <a:ext cx="2376264" cy="230425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" name="Рисунок 5" descr="3. &quot;Луноход - 1&quot; история, космос, луна, факты, фото">
            <a:hlinkClick r:id="rId4" tgtFrame="&quot;_blank&quot;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56992"/>
            <a:ext cx="2448272" cy="244827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395536" y="5934670"/>
            <a:ext cx="19797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Луноход 1»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Снимок зонда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LRO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8" name="Рисунок 7" descr="https://upload.wikimedia.org/wikipedia/commons/thumb/9/91/Montes_Alpes_%28LRO%29.png/800px-Montes_Alpes_%28LRO%29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60648"/>
            <a:ext cx="2376264" cy="223224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6228184" y="2492896"/>
            <a:ext cx="2520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Кратер Платон и горы Альпы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Снимок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зонда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LRO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131840" y="2354397"/>
            <a:ext cx="22322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Кратер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Евдокс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Снимок зонда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Lunar Orbiter</a:t>
            </a:r>
            <a:r>
              <a:rPr lang="ru-RU" b="1" i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IV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b="0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https://upload.wikimedia.org/wikipedia/commons/thumb/b/bf/Fra_Mauro_%2B_Bonpland_%2B_Parry_-_LROC_-_WAC.JPG/440px-Fra_Mauro_%2B_Bonpland_%2B_Parry_-_LROC_-_WAC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3848" y="3429000"/>
            <a:ext cx="2304256" cy="237626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3131840" y="5860231"/>
            <a:ext cx="2520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Окрестности кратера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Фра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Мауро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 Снимок зонда </a:t>
            </a:r>
            <a:r>
              <a:rPr kumimoji="0" lang="en-US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LRO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Снимок Lunar Orbiter - IV.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3356992"/>
            <a:ext cx="2520280" cy="237626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6012160" y="5877272"/>
            <a:ext cx="2736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Кратер Александр. </a:t>
            </a:r>
          </a:p>
          <a:p>
            <a:r>
              <a:rPr lang="ru-RU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Снимок зонда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Lunar Orbiter</a:t>
            </a:r>
            <a:r>
              <a:rPr lang="ru-RU" b="1" i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 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IV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Admin\Local Settings\Temp\Rar$DI00.843\DSCN00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96136" y="630959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Презентация </a:t>
            </a:r>
            <a:r>
              <a:rPr lang="ru-RU" sz="1400" dirty="0" err="1">
                <a:solidFill>
                  <a:srgbClr val="002060"/>
                </a:solidFill>
              </a:rPr>
              <a:t>Сайгидахмедова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Абдулатипа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dirty="0" err="1">
                <a:solidFill>
                  <a:srgbClr val="002060"/>
                </a:solidFill>
              </a:rPr>
              <a:t>Магомедгазиевича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32000"/>
              </a:srgbClr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99592" y="764704"/>
          <a:ext cx="7272808" cy="5094820"/>
        </p:xfrm>
        <a:graphic>
          <a:graphicData uri="http://schemas.openxmlformats.org/drawingml/2006/table">
            <a:tbl>
              <a:tblPr/>
              <a:tblGrid>
                <a:gridCol w="34337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52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3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8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-Bold"/>
                        </a:rPr>
                        <a:t>Цель запуска КА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-Bold"/>
                        </a:rPr>
                        <a:t>Год</a:t>
                      </a:r>
                      <a:endParaRPr lang="ru-RU" sz="280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-Bold"/>
                        </a:rPr>
                        <a:t>Результат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18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"/>
                        </a:rPr>
                        <a:t>Исследование околоземного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"/>
                        </a:rPr>
                        <a:t>пространства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"/>
                        </a:rPr>
                        <a:t>Исследование окололунного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"/>
                        </a:rPr>
                        <a:t>пространства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"/>
                        </a:rPr>
                        <a:t>Исследование поверхности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+mj-lt"/>
                          <a:ea typeface="Calibri"/>
                          <a:cs typeface="SchoolBookSanPin"/>
                        </a:rPr>
                        <a:t>Луны</a:t>
                      </a: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j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32000"/>
              </a:srgbClr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052736"/>
            <a:ext cx="7488832" cy="4401205"/>
          </a:xfrm>
          <a:prstGeom prst="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514350" indent="-514350" algn="just">
              <a:buFont typeface="Arial" pitchFamily="34" charset="0"/>
              <a:buChar char="•"/>
            </a:pPr>
            <a:r>
              <a:rPr lang="ru-RU" sz="2800" b="1" dirty="0" smtClean="0"/>
              <a:t>Используя данные о расстояниях от Земли до Луны и этих небесных тел до Солнца, графически изобразите фрагмент траекторий движения Луны и Земли вокруг Солнца.</a:t>
            </a:r>
          </a:p>
          <a:p>
            <a:pPr marL="514350" indent="-514350" algn="just">
              <a:buAutoNum type="arabicPeriod"/>
            </a:pPr>
            <a:endParaRPr lang="ru-RU" sz="2800" dirty="0" smtClean="0"/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Рассчитайте силу притяжения Луны к Земле</a:t>
            </a:r>
          </a:p>
          <a:p>
            <a:pPr algn="just"/>
            <a:r>
              <a:rPr lang="ru-RU" sz="2800" b="1" dirty="0" smtClean="0"/>
              <a:t>и сравните ее с силой притяжения Луны к Солнцу. Проанализируйте полученный результат.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860032" y="6453336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solidFill>
                  <a:srgbClr val="FFC000"/>
                </a:solidFill>
              </a:rPr>
              <a:t>Презентация </a:t>
            </a:r>
            <a:r>
              <a:rPr lang="ru-RU" sz="1050" dirty="0" err="1">
                <a:solidFill>
                  <a:srgbClr val="FFC000"/>
                </a:solidFill>
              </a:rPr>
              <a:t>Сайгидахмедова</a:t>
            </a:r>
            <a:r>
              <a:rPr lang="ru-RU" sz="1050" dirty="0">
                <a:solidFill>
                  <a:srgbClr val="FFC000"/>
                </a:solidFill>
              </a:rPr>
              <a:t> </a:t>
            </a:r>
            <a:r>
              <a:rPr lang="ru-RU" sz="1050" dirty="0" err="1">
                <a:solidFill>
                  <a:srgbClr val="FFC000"/>
                </a:solidFill>
              </a:rPr>
              <a:t>Абдулатипа</a:t>
            </a:r>
            <a:r>
              <a:rPr lang="ru-RU" sz="1050" dirty="0">
                <a:solidFill>
                  <a:srgbClr val="FFC000"/>
                </a:solidFill>
              </a:rPr>
              <a:t> </a:t>
            </a:r>
            <a:r>
              <a:rPr lang="ru-RU" sz="1050" dirty="0" err="1">
                <a:solidFill>
                  <a:srgbClr val="FFC000"/>
                </a:solidFill>
              </a:rPr>
              <a:t>Магомедгазиевича</a:t>
            </a:r>
            <a:endParaRPr lang="ru-RU" sz="105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32000"/>
              </a:srgbClr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3"/>
            <a:ext cx="816755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Презентация подготовлена учителем физики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МКОУ «Нижне-</a:t>
            </a:r>
            <a:r>
              <a:rPr lang="ru-RU" sz="2800" dirty="0" err="1" smtClean="0">
                <a:solidFill>
                  <a:schemeClr val="bg1"/>
                </a:solidFill>
              </a:rPr>
              <a:t>Инховской</a:t>
            </a:r>
            <a:r>
              <a:rPr lang="ru-RU" sz="2800" dirty="0" smtClean="0">
                <a:solidFill>
                  <a:schemeClr val="bg1"/>
                </a:solidFill>
              </a:rPr>
              <a:t> СОШ «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err="1" smtClean="0">
                <a:solidFill>
                  <a:srgbClr val="FFFF00"/>
                </a:solidFill>
              </a:rPr>
              <a:t>Сайгидахмедовим</a:t>
            </a:r>
            <a:r>
              <a:rPr lang="ru-RU" sz="2400" b="1" dirty="0" smtClean="0">
                <a:solidFill>
                  <a:srgbClr val="FFFF00"/>
                </a:solidFill>
              </a:rPr>
              <a:t>  </a:t>
            </a:r>
            <a:r>
              <a:rPr lang="ru-RU" sz="2400" b="1" dirty="0" err="1" smtClean="0">
                <a:solidFill>
                  <a:srgbClr val="FFFF00"/>
                </a:solidFill>
              </a:rPr>
              <a:t>Абдулатипом</a:t>
            </a:r>
            <a:r>
              <a:rPr lang="ru-RU" sz="2400" b="1" dirty="0" smtClean="0">
                <a:solidFill>
                  <a:srgbClr val="FFFF00"/>
                </a:solidFill>
              </a:rPr>
              <a:t>  </a:t>
            </a:r>
            <a:r>
              <a:rPr lang="ru-RU" sz="2400" b="1" dirty="0" err="1" smtClean="0">
                <a:solidFill>
                  <a:srgbClr val="FFFF00"/>
                </a:solidFill>
              </a:rPr>
              <a:t>Магомедгазиевичем</a:t>
            </a:r>
            <a:r>
              <a:rPr lang="ru-RU" sz="2400" b="1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2018 </a:t>
            </a:r>
            <a:r>
              <a:rPr lang="ru-RU" sz="2800" dirty="0" smtClean="0">
                <a:solidFill>
                  <a:schemeClr val="bg1"/>
                </a:solidFill>
              </a:rPr>
              <a:t>год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В презентации использованы 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авторские фотографии и фото с сайтов:</a:t>
            </a:r>
          </a:p>
          <a:p>
            <a:pPr algn="ctr"/>
            <a:r>
              <a:rPr lang="ru-RU" sz="2800" dirty="0" smtClean="0">
                <a:solidFill>
                  <a:schemeClr val="bg1"/>
                </a:solidFill>
                <a:hlinkClick r:id="rId2"/>
              </a:rPr>
              <a:t>Фото природы </a:t>
            </a:r>
            <a:r>
              <a:rPr lang="en-US" sz="2800" dirty="0" smtClean="0">
                <a:solidFill>
                  <a:schemeClr val="bg1"/>
                </a:solidFill>
                <a:hlinkClick r:id="rId2"/>
              </a:rPr>
              <a:t>https://yandex.ru/collections/chan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r>
              <a:rPr lang="en-US" sz="2800" dirty="0" smtClean="0">
                <a:solidFill>
                  <a:schemeClr val="bg1"/>
                </a:solidFill>
                <a:hlinkClick r:id="rId3"/>
              </a:rPr>
              <a:t>https://yandex.ru/images/search?text=%D1%84%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ctr"/>
            <a:r>
              <a:rPr lang="ru-RU" sz="2800" dirty="0" smtClean="0">
                <a:solidFill>
                  <a:schemeClr val="bg1"/>
                </a:solidFill>
              </a:rPr>
              <a:t>Фото поверхности Луны</a:t>
            </a:r>
          </a:p>
          <a:p>
            <a:pPr algn="ctr"/>
            <a:r>
              <a:rPr lang="en-US" sz="2800" dirty="0" smtClean="0">
                <a:solidFill>
                  <a:schemeClr val="bg1"/>
                </a:solidFill>
                <a:hlinkClick r:id="rId4"/>
              </a:rPr>
              <a:t>https://yandex.ru/images/search?text=%D1%84%D0%BE%D1%82%D0%BE%20%D0%BF%D0%BE%D0%B2%D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5229200"/>
            <a:ext cx="81675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Фото с зонда LRO NASA  </a:t>
            </a: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5"/>
              </a:rPr>
              <a:t>https://commons.wikimedia.org/w/index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images.myshared.ru/5/437604/slide_7.jpg"/>
          <p:cNvPicPr>
            <a:picLocks noChangeAspect="1" noChangeArrowheads="1"/>
          </p:cNvPicPr>
          <p:nvPr/>
        </p:nvPicPr>
        <p:blipFill>
          <a:blip r:embed="rId2" cstate="print"/>
          <a:srcRect l="16138" t="34250" r="19288" b="5901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836712"/>
          <a:ext cx="7776864" cy="4389120"/>
        </p:xfrm>
        <a:graphic>
          <a:graphicData uri="http://schemas.openxmlformats.org/drawingml/2006/table">
            <a:tbl>
              <a:tblPr/>
              <a:tblGrid>
                <a:gridCol w="77768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64296">
                <a:tc>
                  <a:txBody>
                    <a:bodyPr/>
                    <a:lstStyle/>
                    <a:p>
                      <a:pPr lvl="0"/>
                      <a:r>
                        <a:rPr lang="ru-RU" sz="36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3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 книге «Тайны рождения звезд и планет» А. Н. Томилин пишет: </a:t>
                      </a:r>
                      <a:r>
                        <a:rPr lang="ru-RU" sz="3600" i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«Проблема гравитационного разгона космического аппарата — ближайшая теоретическая родственница задач, которые решает теория захвата»</a:t>
                      </a:r>
                      <a:endParaRPr lang="ru-RU" sz="3600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36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Как вы понимаете это высказывание?</a:t>
                      </a:r>
                      <a:endParaRPr lang="ru-RU" sz="3600" b="1" dirty="0">
                        <a:solidFill>
                          <a:schemeClr val="bg1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+mn-lt"/>
                        <a:ea typeface="Arial Unicode MS"/>
                        <a:cs typeface="Arial Unicode M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haroom.ru/image/cache/images/space/cosmos-76-8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752"/>
            <a:ext cx="6804248" cy="6804248"/>
          </a:xfrm>
          <a:prstGeom prst="rect">
            <a:avLst/>
          </a:prstGeom>
          <a:noFill/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«Земля и Луна - двойная планета».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«Земля и Луна - двойная планета».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59632" y="2276872"/>
            <a:ext cx="80849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«Земля и Луна - двойная планета».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2996952"/>
            <a:ext cx="64265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bg1"/>
                </a:solidFill>
              </a:rPr>
              <a:t>2.  «Земля и её спутник Луна». 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27220" y="6381328"/>
            <a:ext cx="4572000" cy="2539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50" dirty="0">
                <a:solidFill>
                  <a:srgbClr val="FFFF00"/>
                </a:solidFill>
              </a:rPr>
              <a:t>Презентация </a:t>
            </a:r>
            <a:r>
              <a:rPr lang="ru-RU" sz="1050" dirty="0" err="1">
                <a:solidFill>
                  <a:srgbClr val="FFFF00"/>
                </a:solidFill>
              </a:rPr>
              <a:t>Сайгидахмедова</a:t>
            </a:r>
            <a:r>
              <a:rPr lang="ru-RU" sz="1050" dirty="0">
                <a:solidFill>
                  <a:srgbClr val="FFFF00"/>
                </a:solidFill>
              </a:rPr>
              <a:t> </a:t>
            </a:r>
            <a:r>
              <a:rPr lang="ru-RU" sz="1050" dirty="0" err="1">
                <a:solidFill>
                  <a:srgbClr val="FFFF00"/>
                </a:solidFill>
              </a:rPr>
              <a:t>Абдулатипа</a:t>
            </a:r>
            <a:r>
              <a:rPr lang="ru-RU" sz="1050" dirty="0">
                <a:solidFill>
                  <a:srgbClr val="FFFF00"/>
                </a:solidFill>
              </a:rPr>
              <a:t> </a:t>
            </a:r>
            <a:r>
              <a:rPr lang="ru-RU" sz="1050" dirty="0" err="1">
                <a:solidFill>
                  <a:srgbClr val="FFFF00"/>
                </a:solidFill>
              </a:rPr>
              <a:t>Магомедгазиевича</a:t>
            </a:r>
            <a:endParaRPr lang="ru-RU" sz="105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http://www.kartinki24.ru/uploads/gallery/main/24/kartinki24_space_0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3419872" cy="2564904"/>
          </a:xfrm>
          <a:prstGeom prst="rect">
            <a:avLst/>
          </a:prstGeom>
          <a:noFill/>
        </p:spPr>
      </p:pic>
      <p:pic>
        <p:nvPicPr>
          <p:cNvPr id="2055" name="Picture 7" descr="http://mirkosmosa.ru/download/news/1/280.jpg"/>
          <p:cNvPicPr>
            <a:picLocks noChangeAspect="1" noChangeArrowheads="1"/>
          </p:cNvPicPr>
          <p:nvPr/>
        </p:nvPicPr>
        <p:blipFill>
          <a:blip r:embed="rId3" cstate="print"/>
          <a:srcRect b="3704"/>
          <a:stretch>
            <a:fillRect/>
          </a:stretch>
        </p:blipFill>
        <p:spPr bwMode="auto">
          <a:xfrm>
            <a:off x="5580112" y="260648"/>
            <a:ext cx="2044749" cy="1872208"/>
          </a:xfrm>
          <a:prstGeom prst="rect">
            <a:avLst/>
          </a:prstGeom>
          <a:noFill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043608" y="2587752"/>
          <a:ext cx="7056784" cy="3904488"/>
        </p:xfrm>
        <a:graphic>
          <a:graphicData uri="http://schemas.openxmlformats.org/drawingml/2006/table">
            <a:tbl>
              <a:tblPr/>
              <a:tblGrid>
                <a:gridCol w="70567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615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физические </a:t>
                      </a:r>
                      <a:r>
                        <a:rPr lang="ru-RU" sz="1200" dirty="0" err="1" smtClean="0">
                          <a:latin typeface="Times New Roman"/>
                          <a:ea typeface="Calibri"/>
                          <a:cs typeface="Times New Roman"/>
                        </a:rPr>
                        <a:t>характеристики</a:t>
                      </a:r>
                      <a:r>
                        <a:rPr lang="ru-RU" sz="2800" u="sng" dirty="0" err="1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Задачи</a:t>
                      </a:r>
                      <a:r>
                        <a:rPr lang="ru-RU" sz="2800" u="sng" baseline="0" dirty="0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 исследования:</a:t>
                      </a:r>
                      <a:endParaRPr lang="en-US" sz="2800" u="sng" dirty="0" smtClean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внутреннее 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строение;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- рельеф поверхностей;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- условия формирования рельефа;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- химический состав пород;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- атмосфера Земли и причина отсутствия атмосферы у Луны;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соответствие</a:t>
                      </a:r>
                      <a:r>
                        <a:rPr lang="ru-RU" sz="2800" baseline="0" dirty="0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условиям </a:t>
                      </a:r>
                      <a:r>
                        <a:rPr lang="ru-RU" sz="2800" dirty="0">
                          <a:solidFill>
                            <a:schemeClr val="bg1"/>
                          </a:solidFill>
                          <a:latin typeface="+mj-lt"/>
                          <a:ea typeface="Calibri"/>
                          <a:cs typeface="Times New Roman"/>
                        </a:rPr>
                        <a:t>для двойной планеты.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707904" y="404664"/>
            <a:ext cx="789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Земля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28384" y="476672"/>
            <a:ext cx="66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Луна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32000"/>
              </a:srgbClr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99593" y="548677"/>
          <a:ext cx="7416822" cy="5760642"/>
        </p:xfrm>
        <a:graphic>
          <a:graphicData uri="http://schemas.openxmlformats.org/drawingml/2006/table">
            <a:tbl>
              <a:tblPr/>
              <a:tblGrid>
                <a:gridCol w="2097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7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0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49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88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Физические характеристики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Земля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Луна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Отношение величин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5,98·10</a:t>
                      </a: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24 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7,35·10</a:t>
                      </a: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22 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кг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m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=81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Радиус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6370 км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1700 км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=3,7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Средняя плотность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5515 кг/м</a:t>
                      </a:r>
                      <a:r>
                        <a:rPr lang="ru-RU" sz="1600" baseline="30000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3300 кг/м</a:t>
                      </a: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ρ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ρ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=1,7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8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Ускорение свободного падения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 dirty="0"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,8 м/с</a:t>
                      </a:r>
                      <a:r>
                        <a:rPr lang="ru-RU" sz="1600" baseline="30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1,6 м/с</a:t>
                      </a:r>
                      <a:r>
                        <a:rPr lang="ru-RU" sz="1600" baseline="300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g</a:t>
                      </a:r>
                      <a:r>
                        <a:rPr lang="ru-RU" sz="1600" baseline="-2500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en-US" sz="1600">
                          <a:latin typeface="Calibri"/>
                          <a:ea typeface="Calibri"/>
                          <a:cs typeface="Times New Roman"/>
                        </a:rPr>
                        <a:t>6 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381" marR="48381" marT="35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369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Температура на поверхности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от +40⁰С до -30⁰С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от -170⁰С – до +130⁰С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37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(+15⁰С - средняя годовая)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8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Сидерический период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365сут 5 ч 49 мин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27,3 </a:t>
                      </a:r>
                      <a:r>
                        <a:rPr lang="ru-RU" sz="1600" dirty="0" err="1">
                          <a:latin typeface="Calibri"/>
                          <a:ea typeface="Calibri"/>
                          <a:cs typeface="Times New Roman"/>
                        </a:rPr>
                        <a:t>сут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880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>
                          <a:latin typeface="Calibri"/>
                          <a:ea typeface="Calibri"/>
                          <a:cs typeface="Times New Roman"/>
                        </a:rPr>
                        <a:t>Продолжительность солнечных суток</a:t>
                      </a: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latin typeface="Calibri"/>
                          <a:ea typeface="Calibri"/>
                          <a:cs typeface="Times New Roman"/>
                        </a:rPr>
                        <a:t>24 ч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29,5 </a:t>
                      </a:r>
                      <a:r>
                        <a:rPr lang="ru-RU" sz="1600" dirty="0" err="1">
                          <a:latin typeface="Calibri"/>
                          <a:ea typeface="Calibri"/>
                          <a:cs typeface="Times New Roman"/>
                        </a:rPr>
                        <a:t>сут</a:t>
                      </a: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</a:p>
                  </a:txBody>
                  <a:tcPr marL="48381" marR="48381" marT="35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32000"/>
              </a:srgbClr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31638" y="620683"/>
          <a:ext cx="6696747" cy="5781245"/>
        </p:xfrm>
        <a:graphic>
          <a:graphicData uri="http://schemas.openxmlformats.org/drawingml/2006/table">
            <a:tbl>
              <a:tblPr/>
              <a:tblGrid>
                <a:gridCol w="1635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5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5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5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2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024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Внутренние оболочки Земли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Глубина залегания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км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 Толщина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ru-RU" sz="1800" b="1" baseline="-25000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b="1">
                          <a:latin typeface="Calibri"/>
                          <a:ea typeface="Calibri"/>
                          <a:cs typeface="Times New Roman"/>
                        </a:rPr>
                        <a:t>%М</a:t>
                      </a:r>
                      <a:r>
                        <a:rPr lang="ru-RU" sz="1800" b="1" baseline="-25000">
                          <a:latin typeface="Calibri"/>
                          <a:ea typeface="Calibri"/>
                          <a:cs typeface="Times New Roman"/>
                        </a:rPr>
                        <a:t>З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783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Кора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solidFill>
                            <a:srgbClr val="222222"/>
                          </a:solidFill>
                          <a:latin typeface="Calibri"/>
                          <a:ea typeface="Times New Roman"/>
                          <a:cs typeface="Arial"/>
                        </a:rPr>
                        <a:t>0—35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0,006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66%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01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Мантия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800" dirty="0">
                          <a:solidFill>
                            <a:srgbClr val="222222"/>
                          </a:solidFill>
                          <a:latin typeface="Calibri"/>
                          <a:ea typeface="Times New Roman"/>
                          <a:cs typeface="Arial"/>
                        </a:rPr>
                        <a:t>35—2890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0,448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97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Ядро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>
                          <a:solidFill>
                            <a:srgbClr val="222222"/>
                          </a:solidFill>
                          <a:latin typeface="Calibri"/>
                          <a:ea typeface="Times New Roman"/>
                          <a:cs typeface="Arial"/>
                        </a:rPr>
                        <a:t>2890-6370 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0,546</a:t>
                      </a:r>
                      <a:r>
                        <a:rPr lang="en-US" sz="1800">
                          <a:latin typeface="Times New Roman"/>
                          <a:ea typeface="Calibri"/>
                          <a:cs typeface="Times New Roman"/>
                        </a:rPr>
                        <a:t> R</a:t>
                      </a:r>
                      <a:r>
                        <a:rPr lang="ru-RU" sz="1800" baseline="-25000">
                          <a:latin typeface="Times New Roman"/>
                          <a:ea typeface="Calibri"/>
                          <a:cs typeface="Times New Roman"/>
                        </a:rPr>
                        <a:t>З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34%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1506" name="Рисунок 19" descr="http://ours-nature.ru/new_site/img/991345842/i_083.jpg"/>
          <p:cNvPicPr>
            <a:picLocks noChangeAspect="1" noChangeArrowheads="1"/>
          </p:cNvPicPr>
          <p:nvPr/>
        </p:nvPicPr>
        <p:blipFill>
          <a:blip r:embed="rId2" cstate="print"/>
          <a:srcRect l="70837" t="18291" r="3403" b="11482"/>
          <a:stretch>
            <a:fillRect/>
          </a:stretch>
        </p:blipFill>
        <p:spPr bwMode="auto">
          <a:xfrm>
            <a:off x="1547664" y="2852936"/>
            <a:ext cx="1296144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>
                <a:alpha val="32000"/>
              </a:srgbClr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584" y="476672"/>
          <a:ext cx="7776864" cy="5616624"/>
        </p:xfrm>
        <a:graphic>
          <a:graphicData uri="http://schemas.openxmlformats.org/drawingml/2006/table">
            <a:tbl>
              <a:tblPr/>
              <a:tblGrid>
                <a:gridCol w="18608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16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4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4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61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b="1" dirty="0">
                          <a:latin typeface="+mn-lt"/>
                          <a:ea typeface="Calibri"/>
                          <a:cs typeface="Times New Roman"/>
                        </a:rPr>
                        <a:t>Внутренние оболочки Луны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b="1">
                          <a:latin typeface="+mn-lt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b="1">
                          <a:latin typeface="+mn-lt"/>
                          <a:ea typeface="Calibri"/>
                          <a:cs typeface="Times New Roman"/>
                        </a:rPr>
                        <a:t>Глубина залегания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км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b="1">
                          <a:latin typeface="+mn-lt"/>
                          <a:ea typeface="Calibri"/>
                          <a:cs typeface="Times New Roman"/>
                        </a:rPr>
                        <a:t>Толщина в</a:t>
                      </a:r>
                      <a:r>
                        <a:rPr lang="en-US" sz="1600">
                          <a:latin typeface="+mn-lt"/>
                          <a:ea typeface="Calibri"/>
                          <a:cs typeface="Times New Roman"/>
                        </a:rPr>
                        <a:t> R</a:t>
                      </a:r>
                      <a:r>
                        <a:rPr lang="ru-RU" sz="1600" baseline="-25000">
                          <a:latin typeface="+mn-lt"/>
                          <a:ea typeface="Calibri"/>
                          <a:cs typeface="Times New Roman"/>
                        </a:rPr>
                        <a:t>Л</a:t>
                      </a:r>
                      <a:r>
                        <a:rPr lang="ru-RU" sz="1600" b="1"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b="1">
                          <a:latin typeface="+mn-lt"/>
                          <a:ea typeface="Calibri"/>
                          <a:cs typeface="Times New Roman"/>
                        </a:rPr>
                        <a:t>Масса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b="1">
                          <a:latin typeface="+mn-lt"/>
                          <a:ea typeface="Calibri"/>
                          <a:cs typeface="Times New Roman"/>
                        </a:rPr>
                        <a:t>%М</a:t>
                      </a:r>
                      <a:r>
                        <a:rPr lang="ru-RU" sz="1600" b="1" baseline="-25000">
                          <a:latin typeface="+mn-lt"/>
                          <a:ea typeface="Calibri"/>
                          <a:cs typeface="Times New Roman"/>
                        </a:rPr>
                        <a:t>Л</a:t>
                      </a:r>
                      <a:endParaRPr lang="ru-RU" sz="160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416">
                <a:tc rowSpan="3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375" marR="663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 Кора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0-60(100) 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0,036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98%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03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 Мантия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60(100)-1400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0,788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97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   Ядро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>
                          <a:latin typeface="+mn-lt"/>
                          <a:ea typeface="Calibri"/>
                          <a:cs typeface="Times New Roman"/>
                        </a:rPr>
                        <a:t>1400-1700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0,176</a:t>
                      </a:r>
                      <a:r>
                        <a:rPr lang="en-US" sz="1600" dirty="0">
                          <a:latin typeface="+mn-lt"/>
                          <a:ea typeface="Calibri"/>
                          <a:cs typeface="Times New Roman"/>
                        </a:rPr>
                        <a:t> R</a:t>
                      </a:r>
                      <a:r>
                        <a:rPr lang="ru-RU" sz="1600" baseline="-25000" dirty="0">
                          <a:latin typeface="+mn-lt"/>
                          <a:ea typeface="Calibri"/>
                          <a:cs typeface="Times New Roman"/>
                        </a:rPr>
                        <a:t>Л</a:t>
                      </a:r>
                      <a:endParaRPr lang="ru-RU" sz="16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755650" algn="l"/>
                        </a:tabLst>
                      </a:pPr>
                      <a:r>
                        <a:rPr lang="ru-RU" sz="1600" dirty="0">
                          <a:latin typeface="+mn-lt"/>
                          <a:ea typeface="Calibri"/>
                          <a:cs typeface="Times New Roman"/>
                        </a:rPr>
                        <a:t>2%</a:t>
                      </a:r>
                    </a:p>
                  </a:txBody>
                  <a:tcPr marL="66375" marR="6637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673" name="Рисунок 9"/>
          <p:cNvPicPr>
            <a:picLocks noChangeAspect="1" noChangeArrowheads="1"/>
          </p:cNvPicPr>
          <p:nvPr/>
        </p:nvPicPr>
        <p:blipFill>
          <a:blip r:embed="rId2" cstate="print"/>
          <a:srcRect l="50938" t="19574" r="38013" b="27975"/>
          <a:stretch>
            <a:fillRect/>
          </a:stretch>
        </p:blipFill>
        <p:spPr bwMode="auto">
          <a:xfrm>
            <a:off x="1018653" y="1358185"/>
            <a:ext cx="1440160" cy="4663104"/>
          </a:xfrm>
          <a:prstGeom prst="rect">
            <a:avLst/>
          </a:prstGeom>
          <a:noFill/>
        </p:spPr>
      </p:pic>
      <p:sp>
        <p:nvSpPr>
          <p:cNvPr id="28676" name="AutoShape 4"/>
          <p:cNvSpPr>
            <a:spLocks/>
          </p:cNvSpPr>
          <p:nvPr/>
        </p:nvSpPr>
        <p:spPr bwMode="auto">
          <a:xfrm>
            <a:off x="2555776" y="1772816"/>
            <a:ext cx="72008" cy="3312368"/>
          </a:xfrm>
          <a:prstGeom prst="rightBrace">
            <a:avLst>
              <a:gd name="adj1" fmla="val 134983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5" name="AutoShape 3"/>
          <p:cNvSpPr>
            <a:spLocks/>
          </p:cNvSpPr>
          <p:nvPr/>
        </p:nvSpPr>
        <p:spPr bwMode="auto">
          <a:xfrm>
            <a:off x="2555776" y="5157192"/>
            <a:ext cx="152400" cy="864096"/>
          </a:xfrm>
          <a:prstGeom prst="rightBrace">
            <a:avLst>
              <a:gd name="adj1" fmla="val 38715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/>
          <p:cNvSpPr>
            <a:spLocks/>
          </p:cNvSpPr>
          <p:nvPr/>
        </p:nvSpPr>
        <p:spPr bwMode="auto">
          <a:xfrm>
            <a:off x="2483768" y="1484784"/>
            <a:ext cx="106363" cy="254000"/>
          </a:xfrm>
          <a:prstGeom prst="rightBrace">
            <a:avLst>
              <a:gd name="adj1" fmla="val 19900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ello_html_57d020bb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1262</TotalTime>
  <Words>723</Words>
  <Application>Microsoft Office PowerPoint</Application>
  <PresentationFormat>Экран (4:3)</PresentationFormat>
  <Paragraphs>269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Arial Unicode MS</vt:lpstr>
      <vt:lpstr>Calibri</vt:lpstr>
      <vt:lpstr>SchoolBookSanPin</vt:lpstr>
      <vt:lpstr>SchoolBookSanPin-Bold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МКОУ Нижне-Инховская СОШ .</cp:lastModifiedBy>
  <cp:revision>120</cp:revision>
  <dcterms:created xsi:type="dcterms:W3CDTF">2017-09-14T17:59:13Z</dcterms:created>
  <dcterms:modified xsi:type="dcterms:W3CDTF">2018-04-28T08:45:24Z</dcterms:modified>
</cp:coreProperties>
</file>