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4" r:id="rId8"/>
    <p:sldId id="270" r:id="rId9"/>
    <p:sldId id="261" r:id="rId10"/>
    <p:sldId id="262" r:id="rId11"/>
    <p:sldId id="263" r:id="rId12"/>
    <p:sldId id="265" r:id="rId13"/>
    <p:sldId id="273" r:id="rId14"/>
    <p:sldId id="271" r:id="rId15"/>
    <p:sldId id="272" r:id="rId16"/>
    <p:sldId id="266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КОУ Нижне-Инховская СОШ ." initials="МНС." lastIdx="3" clrIdx="0">
    <p:extLst>
      <p:ext uri="{19B8F6BF-5375-455C-9EA6-DF929625EA0E}">
        <p15:presenceInfo xmlns:p15="http://schemas.microsoft.com/office/powerpoint/2012/main" userId="e19700aaab68b8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4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2-17T10:31:20.046" idx="3">
    <p:pos x="10" y="10"/>
    <p:text>nijneeinho@yandex.ru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2-17T10:29:21.193" idx="1">
    <p:pos x="10" y="10"/>
    <p:text>nijneeinho@yandex.ru</p:text>
    <p:extLst>
      <p:ext uri="{C676402C-5697-4E1C-873F-D02D1690AC5C}">
        <p15:threadingInfo xmlns:p15="http://schemas.microsoft.com/office/powerpoint/2012/main" timeZoneBias="-180"/>
      </p:ext>
    </p:extLst>
  </p:cm>
  <p:cm authorId="1" dt="2020-02-17T10:29:53.328" idx="2">
    <p:pos x="146" y="146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Дорожная карта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Национальная система учительского роста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80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2018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5077544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Апробация механизмов учета при аттестации учителей на квалификационную категорию мнения выпускников организаций, осуществляющих образовательную деятельность, но не ранее чем через четыре года после окончания ими обучения в таких организациях (</a:t>
            </a:r>
            <a:r>
              <a:rPr lang="ru-RU" b="1" dirty="0" smtClean="0">
                <a:solidFill>
                  <a:srgbClr val="FF0000"/>
                </a:solidFill>
              </a:rPr>
              <a:t>январь – декабрь</a:t>
            </a:r>
            <a:r>
              <a:rPr lang="ru-RU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1836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8497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Подготовка и апробация наборов ЕФОМ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568952" cy="5616624"/>
          </a:xfrm>
        </p:spPr>
        <p:txBody>
          <a:bodyPr>
            <a:normAutofit lnSpcReduction="10000"/>
          </a:bodyPr>
          <a:lstStyle/>
          <a:p>
            <a:pPr lvl="0" algn="just">
              <a:spcBef>
                <a:spcPts val="0"/>
              </a:spcBef>
              <a:buClr>
                <a:srgbClr val="D34817"/>
              </a:buClr>
            </a:pPr>
            <a:r>
              <a:rPr lang="ru-RU" sz="2000" b="1" dirty="0">
                <a:solidFill>
                  <a:prstClr val="black"/>
                </a:solidFill>
              </a:rPr>
              <a:t>Подготовка и апробация </a:t>
            </a:r>
            <a:r>
              <a:rPr lang="ru-RU" sz="2000" b="1" u="sng" dirty="0">
                <a:solidFill>
                  <a:srgbClr val="00B050"/>
                </a:solidFill>
              </a:rPr>
              <a:t>первого</a:t>
            </a:r>
            <a:r>
              <a:rPr lang="ru-RU" sz="2000" b="1" dirty="0">
                <a:solidFill>
                  <a:prstClr val="black"/>
                </a:solidFill>
              </a:rPr>
              <a:t> набора ЕФОМ (по предметным и методическим компетенциям) и кодификаторов к ним для использования в рамках новой модели аттестации в целях оценки соответствия квалификации требованиям </a:t>
            </a:r>
            <a:r>
              <a:rPr lang="ru-RU" sz="2000" b="1" dirty="0" err="1">
                <a:solidFill>
                  <a:prstClr val="black"/>
                </a:solidFill>
              </a:rPr>
              <a:t>профстандарта</a:t>
            </a:r>
            <a:r>
              <a:rPr lang="ru-RU" sz="2000" b="1" dirty="0">
                <a:solidFill>
                  <a:prstClr val="black"/>
                </a:solidFill>
              </a:rPr>
              <a:t> и ФГОС </a:t>
            </a:r>
            <a:r>
              <a:rPr lang="ru-RU" sz="2000" b="1" dirty="0" smtClean="0">
                <a:solidFill>
                  <a:prstClr val="black"/>
                </a:solidFill>
              </a:rPr>
              <a:t>для учителей, обеспечивающих предметные результаты освоения обучающимися ООП ООО и</a:t>
            </a:r>
            <a:r>
              <a:rPr lang="en-US" sz="2000" b="1" dirty="0" smtClean="0">
                <a:solidFill>
                  <a:prstClr val="black"/>
                </a:solidFill>
              </a:rPr>
              <a:t>/</a:t>
            </a:r>
            <a:r>
              <a:rPr lang="ru-RU" sz="2000" b="1" dirty="0" smtClean="0">
                <a:solidFill>
                  <a:prstClr val="black"/>
                </a:solidFill>
              </a:rPr>
              <a:t>или СОО по учебным предметам</a:t>
            </a:r>
            <a:r>
              <a:rPr lang="en-US" sz="2000" b="1" dirty="0" smtClean="0">
                <a:solidFill>
                  <a:prstClr val="black"/>
                </a:solidFill>
              </a:rPr>
              <a:t>//</a:t>
            </a:r>
            <a:r>
              <a:rPr lang="ru-RU" sz="2000" b="1" dirty="0" smtClean="0">
                <a:solidFill>
                  <a:prstClr val="black"/>
                </a:solidFill>
              </a:rPr>
              <a:t>предметным областям: «История», «Обществознание», «Экономика», «Право», «Россия в мире»</a:t>
            </a:r>
            <a:r>
              <a:rPr lang="en-US" sz="2000" b="1" dirty="0" smtClean="0">
                <a:solidFill>
                  <a:prstClr val="black"/>
                </a:solidFill>
              </a:rPr>
              <a:t>//</a:t>
            </a:r>
            <a:r>
              <a:rPr lang="ru-RU" sz="2000" b="1" dirty="0" smtClean="0">
                <a:solidFill>
                  <a:prstClr val="black"/>
                </a:solidFill>
              </a:rPr>
              <a:t>»Русский язык и литература», «Математика и информатика» </a:t>
            </a:r>
            <a:r>
              <a:rPr lang="ru-RU" sz="2000" b="1" dirty="0">
                <a:solidFill>
                  <a:prstClr val="black"/>
                </a:solidFill>
              </a:rPr>
              <a:t>(</a:t>
            </a:r>
            <a:r>
              <a:rPr lang="ru-RU" sz="2000" b="1" dirty="0">
                <a:solidFill>
                  <a:srgbClr val="FF0000"/>
                </a:solidFill>
              </a:rPr>
              <a:t>март- </a:t>
            </a:r>
            <a:r>
              <a:rPr lang="ru-RU" sz="2000" b="1" dirty="0" smtClean="0">
                <a:solidFill>
                  <a:srgbClr val="FF0000"/>
                </a:solidFill>
              </a:rPr>
              <a:t>сентябрь 2018)</a:t>
            </a:r>
            <a:endParaRPr lang="ru-RU" sz="2000" b="1" dirty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000" b="1" dirty="0" smtClean="0"/>
              <a:t>Подготовка и апробация </a:t>
            </a:r>
            <a:r>
              <a:rPr lang="ru-RU" sz="2000" b="1" u="sng" dirty="0" smtClean="0">
                <a:solidFill>
                  <a:srgbClr val="00B050"/>
                </a:solidFill>
              </a:rPr>
              <a:t>второго</a:t>
            </a:r>
            <a:r>
              <a:rPr lang="ru-RU" sz="2000" b="1" dirty="0" smtClean="0"/>
              <a:t> набора ЕФОМ …(Родной язык и родная литература», «Основы духовно-нравственной культуры народов России» (</a:t>
            </a:r>
            <a:r>
              <a:rPr lang="ru-RU" sz="2000" b="1" dirty="0" smtClean="0">
                <a:solidFill>
                  <a:srgbClr val="FF0000"/>
                </a:solidFill>
              </a:rPr>
              <a:t>март – декабрь 2018</a:t>
            </a:r>
            <a:r>
              <a:rPr lang="ru-RU" sz="2000" b="1" dirty="0" smtClean="0"/>
              <a:t>)</a:t>
            </a:r>
          </a:p>
          <a:p>
            <a:pPr algn="just">
              <a:spcBef>
                <a:spcPts val="0"/>
              </a:spcBef>
            </a:pPr>
            <a:r>
              <a:rPr lang="ru-RU" sz="2000" b="1" dirty="0" smtClean="0"/>
              <a:t>Подготовка и апробация </a:t>
            </a:r>
            <a:r>
              <a:rPr lang="ru-RU" sz="2000" b="1" u="sng" dirty="0" smtClean="0">
                <a:solidFill>
                  <a:srgbClr val="00B050"/>
                </a:solidFill>
              </a:rPr>
              <a:t>третьего</a:t>
            </a:r>
            <a:r>
              <a:rPr lang="ru-RU" sz="2000" b="1" dirty="0" smtClean="0"/>
              <a:t> набора ЕФОМ … («География», «Физика», «Химия», «Биология», «Естествознание», «Экология», «Физическая культура», «ОБЖ», «Искусство», «Технология» (</a:t>
            </a:r>
            <a:r>
              <a:rPr lang="ru-RU" sz="2000" b="1" dirty="0" smtClean="0">
                <a:solidFill>
                  <a:srgbClr val="FF0000"/>
                </a:solidFill>
              </a:rPr>
              <a:t>октябрь 2018 – май 2019</a:t>
            </a:r>
            <a:r>
              <a:rPr lang="ru-RU" sz="2000" b="1" dirty="0" smtClean="0"/>
              <a:t>)</a:t>
            </a:r>
          </a:p>
          <a:p>
            <a:pPr algn="just">
              <a:spcBef>
                <a:spcPts val="0"/>
              </a:spcBef>
            </a:pPr>
            <a:r>
              <a:rPr lang="ru-RU" sz="2000" b="1" dirty="0" smtClean="0"/>
              <a:t>Подготовка и апробация </a:t>
            </a:r>
            <a:r>
              <a:rPr lang="ru-RU" sz="2000" b="1" u="sng" dirty="0" smtClean="0">
                <a:solidFill>
                  <a:srgbClr val="00B050"/>
                </a:solidFill>
              </a:rPr>
              <a:t>четвертого</a:t>
            </a:r>
            <a:r>
              <a:rPr lang="ru-RU" sz="2000" b="1" dirty="0" smtClean="0"/>
              <a:t> набора ЕФОМ … («Иностранный язык. Второй иностранный язык» (</a:t>
            </a:r>
            <a:r>
              <a:rPr lang="ru-RU" sz="2000" b="1" dirty="0" smtClean="0">
                <a:solidFill>
                  <a:srgbClr val="FF0000"/>
                </a:solidFill>
              </a:rPr>
              <a:t>июнь 2019 – декабрь 2019)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906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Март 2018 – декабрь 2019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4572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u="sng" dirty="0" smtClean="0"/>
              <a:t>Создание инструментария </a:t>
            </a:r>
            <a:r>
              <a:rPr lang="ru-RU" b="1" dirty="0" smtClean="0"/>
              <a:t>(формуляра) для сбора и обработки информации по результатам ЕФОМ, включающего методологию расчета оценки по каждому блоку компетенций (предметные, методические, психолого-педагогические и коммуникативные компетенции) и его удельному весу в итоговой оценке аттестуемого</a:t>
            </a:r>
          </a:p>
          <a:p>
            <a:pPr algn="just"/>
            <a:r>
              <a:rPr lang="ru-RU" b="1" u="sng" dirty="0" smtClean="0"/>
              <a:t>Проведение апробации </a:t>
            </a:r>
            <a:r>
              <a:rPr lang="ru-RU" b="1" dirty="0" smtClean="0"/>
              <a:t>наборов ЕФОМ по подготовленным модулям («предметная подготовка», «методика преподавания», «психолого-педагогические компетенции», «коммуникативные компетенции») в рамках подготовки педагогических кадров </a:t>
            </a:r>
            <a:r>
              <a:rPr lang="ru-RU" b="1" u="sng" dirty="0" smtClean="0"/>
              <a:t>в системе высшего образования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182486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Март – октябрь 2018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Разработка методических рекомендаций по условиям (учету оснований) введения в штатное расписание организации, осуществляющей образовательную деятельность, должностей, основанных на должности «учитель»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Разработка методических рекомендаций об оплате труда педагогических работников, в том числе замещающих должности, основанные на должности «учитель», с учетом дифференцированного подхода к распределению стимулирующих выплат на основе результатов прохождения педагогическими работниками аттестации на основе ЕФОМ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4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2019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i="1" dirty="0" smtClean="0"/>
              <a:t>Подготовка законопроекта по внесению изменений в статьи 49 и 98 ФЗ «Об образовании в Российской Федерации» (в части установления новой формы аттестации на основе ЕФОМ; определения порядка разработки ЕФОМ для лиц, замещающих должности «учитель» (включая должности, основанные на должности «учитель»), и формирования информационной системы по проведению аттестации на основе ЕФОМ)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79353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Март – сентябрь 2019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Разработка </a:t>
            </a:r>
            <a:r>
              <a:rPr lang="ru-RU" b="1" dirty="0">
                <a:solidFill>
                  <a:srgbClr val="002060"/>
                </a:solidFill>
              </a:rPr>
              <a:t>методических </a:t>
            </a:r>
            <a:r>
              <a:rPr lang="ru-RU" b="1" dirty="0" smtClean="0">
                <a:solidFill>
                  <a:srgbClr val="002060"/>
                </a:solidFill>
              </a:rPr>
              <a:t>рекомендаций по </a:t>
            </a:r>
            <a:r>
              <a:rPr lang="ru-RU" b="1" dirty="0">
                <a:solidFill>
                  <a:srgbClr val="002060"/>
                </a:solidFill>
              </a:rPr>
              <a:t>учету сведений по оценке квалификации учителей посредством использования ЕФОМ в целях </a:t>
            </a:r>
            <a:r>
              <a:rPr lang="ru-RU" b="1" dirty="0" smtClean="0">
                <a:solidFill>
                  <a:srgbClr val="002060"/>
                </a:solidFill>
              </a:rPr>
              <a:t>стимулирования целенаправленного, непрерывного повышения уровня квалификации </a:t>
            </a:r>
            <a:r>
              <a:rPr lang="ru-RU" b="1" dirty="0">
                <a:solidFill>
                  <a:srgbClr val="002060"/>
                </a:solidFill>
              </a:rPr>
              <a:t>учителей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85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724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2020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980728"/>
            <a:ext cx="8291264" cy="5616624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000" b="1" dirty="0" smtClean="0"/>
              <a:t>Проведение итоговой апробации новой модели аттестации учителей на основе наборов ЕФОМ по подготовленным модулям: апробированы и доработаны наборы ЕФОМ и кодификаторы к ним для использования в рамках новой модели аттестации учителей в целях оценки соответствия квалификации требованиям </a:t>
            </a:r>
            <a:r>
              <a:rPr lang="ru-RU" sz="2000" b="1" dirty="0" err="1" smtClean="0"/>
              <a:t>профстандарта</a:t>
            </a:r>
            <a:r>
              <a:rPr lang="ru-RU" sz="2000" b="1" dirty="0" smtClean="0"/>
              <a:t> и ФГОС (</a:t>
            </a:r>
            <a:r>
              <a:rPr lang="ru-RU" sz="2000" b="1" dirty="0" smtClean="0">
                <a:solidFill>
                  <a:srgbClr val="FF0000"/>
                </a:solidFill>
              </a:rPr>
              <a:t>январь – июнь</a:t>
            </a:r>
            <a:r>
              <a:rPr lang="ru-RU" sz="2000" b="1" dirty="0" smtClean="0"/>
              <a:t>)</a:t>
            </a:r>
          </a:p>
          <a:p>
            <a:pPr algn="just"/>
            <a:r>
              <a:rPr lang="ru-RU" sz="2000" b="1" dirty="0" smtClean="0"/>
              <a:t>Проведение комплексного исследования об уровне квалификации учителей с учетом анализа профессиональных дефицитов учителей (по предметным, методическим, психолого-педагогическим, коммуникативным компетенциям, выявленным в результате аттестации на основе ЕФОМ (</a:t>
            </a:r>
            <a:r>
              <a:rPr lang="ru-RU" sz="2000" b="1" dirty="0" smtClean="0">
                <a:solidFill>
                  <a:srgbClr val="FF0000"/>
                </a:solidFill>
              </a:rPr>
              <a:t>июнь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- ноябрь</a:t>
            </a:r>
            <a:r>
              <a:rPr lang="ru-RU" sz="2000" b="1" dirty="0" smtClean="0"/>
              <a:t>)</a:t>
            </a:r>
          </a:p>
          <a:p>
            <a:pPr algn="just"/>
            <a:r>
              <a:rPr lang="ru-RU" sz="2000" b="1" dirty="0" smtClean="0"/>
              <a:t>Создание базы данных с перечнем предметных</a:t>
            </a:r>
            <a:r>
              <a:rPr lang="ru-RU" sz="2000" b="1" dirty="0"/>
              <a:t>, </a:t>
            </a:r>
            <a:r>
              <a:rPr lang="ru-RU" sz="2000" b="1" dirty="0" smtClean="0"/>
              <a:t>методических, психолого-педагогических, коммуникативных компетенций учителей, ранжированных по уровням владения ими, для использования в рамках новой модели аттестации в целях оценки соответствия квалификации требованиям </a:t>
            </a:r>
            <a:r>
              <a:rPr lang="ru-RU" sz="2000" b="1" dirty="0" err="1" smtClean="0"/>
              <a:t>профстандарта</a:t>
            </a:r>
            <a:r>
              <a:rPr lang="ru-RU" sz="2000" b="1" dirty="0" smtClean="0"/>
              <a:t> и ФГОС ОО – сведения, вносимые в федеральную и региональные информационные системы (</a:t>
            </a:r>
            <a:r>
              <a:rPr lang="ru-RU" sz="2000" b="1" dirty="0" smtClean="0">
                <a:solidFill>
                  <a:srgbClr val="FF0000"/>
                </a:solidFill>
              </a:rPr>
              <a:t>июнь – ноябрь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70923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Март – сентябрь 2020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Разработка методических рекомендаций по учету сведений по оценке квалификации учителей посредством использования ЕФОМ в целях формирования индивидуальных программ повышения квалификации учителей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16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Приказ МОН РФ №703 от 26.07.2017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496944" cy="4572000"/>
          </a:xfrm>
        </p:spPr>
        <p:txBody>
          <a:bodyPr/>
          <a:lstStyle/>
          <a:p>
            <a:endParaRPr lang="ru-RU" dirty="0" smtClean="0"/>
          </a:p>
          <a:p>
            <a:pPr algn="just"/>
            <a:r>
              <a:rPr lang="ru-RU" b="1" dirty="0" smtClean="0"/>
              <a:t>Об утверждении Плана мероприятий(«дорожной карты») Министерства образования и науки РФ по формированию и введению национальной системы учительского роста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0255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Мероприятия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I </a:t>
            </a:r>
            <a:r>
              <a:rPr lang="ru-RU" dirty="0" smtClean="0"/>
              <a:t>– организационно-координационные и информационные</a:t>
            </a:r>
            <a:endParaRPr lang="en-US" dirty="0" smtClean="0"/>
          </a:p>
          <a:p>
            <a:pPr algn="just"/>
            <a:r>
              <a:rPr lang="en-US" b="1" dirty="0" smtClean="0"/>
              <a:t>II</a:t>
            </a:r>
            <a:r>
              <a:rPr lang="ru-RU" b="1" dirty="0" smtClean="0"/>
              <a:t> – Формирование новой модели аттестации учителей и подготовка наборов ЕФОМ</a:t>
            </a:r>
            <a:endParaRPr lang="en-US" b="1" dirty="0" smtClean="0"/>
          </a:p>
          <a:p>
            <a:pPr algn="just"/>
            <a:r>
              <a:rPr lang="en-US" dirty="0" smtClean="0"/>
              <a:t>III</a:t>
            </a:r>
            <a:r>
              <a:rPr lang="ru-RU" dirty="0" smtClean="0"/>
              <a:t> </a:t>
            </a:r>
            <a:r>
              <a:rPr lang="ru-RU" i="1" dirty="0" smtClean="0"/>
              <a:t>– Закрепление национальной системы учительского роста в нормативном правовом поле</a:t>
            </a:r>
          </a:p>
          <a:p>
            <a:pPr algn="just"/>
            <a:r>
              <a:rPr lang="en-US" b="1" dirty="0" smtClean="0">
                <a:solidFill>
                  <a:srgbClr val="002060"/>
                </a:solidFill>
              </a:rPr>
              <a:t>IY</a:t>
            </a:r>
            <a:r>
              <a:rPr lang="ru-RU" b="1" dirty="0" smtClean="0">
                <a:solidFill>
                  <a:srgbClr val="002060"/>
                </a:solidFill>
              </a:rPr>
              <a:t> – Разработка методических рекомендаций и предложений по вопросам введения национальной системы учительского роста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Y</a:t>
            </a:r>
            <a:r>
              <a:rPr lang="ru-RU" b="1" dirty="0" smtClean="0">
                <a:solidFill>
                  <a:srgbClr val="FF0000"/>
                </a:solidFill>
              </a:rPr>
              <a:t> – Итоговые мероприятия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0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2017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Образование межведомственной комиссии по формированию и введению НСУР, утверждение состава и положения о МК по НСУР (</a:t>
            </a:r>
            <a:r>
              <a:rPr lang="ru-RU" dirty="0" smtClean="0">
                <a:solidFill>
                  <a:srgbClr val="FF0000"/>
                </a:solidFill>
              </a:rPr>
              <a:t>июнь – август</a:t>
            </a:r>
            <a:r>
              <a:rPr lang="ru-RU" dirty="0" smtClean="0"/>
              <a:t>)</a:t>
            </a:r>
          </a:p>
          <a:p>
            <a:pPr algn="just"/>
            <a:r>
              <a:rPr lang="ru-RU" dirty="0" smtClean="0"/>
              <a:t>Формирование списка субъектов РФ, принимающих участие в апробации новой модели аттестации учителей на основе оценки соответствия их квалификации (уровня знаний, умений, профессиональных навыков и опыта работы) требованиям </a:t>
            </a:r>
            <a:r>
              <a:rPr lang="ru-RU" dirty="0" err="1" smtClean="0"/>
              <a:t>профстандарта</a:t>
            </a:r>
            <a:r>
              <a:rPr lang="ru-RU" dirty="0" smtClean="0"/>
              <a:t>  и ФГОС посредством разрабатываемых в рамках настоящего плана </a:t>
            </a:r>
            <a:r>
              <a:rPr lang="ru-RU" i="1" u="sng" dirty="0" smtClean="0"/>
              <a:t>единых федеральных оценочных материалов</a:t>
            </a:r>
            <a:r>
              <a:rPr lang="ru-RU" dirty="0" smtClean="0"/>
              <a:t> (ЕФОМ)(</a:t>
            </a:r>
            <a:r>
              <a:rPr lang="ru-RU" dirty="0" smtClean="0">
                <a:solidFill>
                  <a:srgbClr val="FF0000"/>
                </a:solidFill>
              </a:rPr>
              <a:t>сентябрь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68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ЕФОМ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568952" cy="457200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4 модуля, включающих оценочные материалы по:</a:t>
            </a:r>
          </a:p>
          <a:p>
            <a:pPr marL="514350" indent="-514350" algn="just">
              <a:buAutoNum type="arabicParenR"/>
            </a:pPr>
            <a:r>
              <a:rPr lang="ru-RU" dirty="0" smtClean="0"/>
              <a:t>Предметной подготовке учителя (по всем учебным предметам и направлению деятельности учителей, обеспечивающих предметные результаты освоения обучающимися ОП ОО) – </a:t>
            </a:r>
            <a:r>
              <a:rPr lang="ru-RU" b="1" i="1" dirty="0" smtClean="0"/>
              <a:t>предметным</a:t>
            </a:r>
            <a:r>
              <a:rPr lang="ru-RU" dirty="0" smtClean="0"/>
              <a:t> </a:t>
            </a:r>
            <a:r>
              <a:rPr lang="ru-RU" b="1" i="1" dirty="0" smtClean="0"/>
              <a:t>компетенциям;</a:t>
            </a:r>
          </a:p>
          <a:p>
            <a:pPr marL="514350" indent="-514350" algn="just">
              <a:buAutoNum type="arabicParenR"/>
            </a:pPr>
            <a:r>
              <a:rPr lang="ru-RU" dirty="0" smtClean="0"/>
              <a:t>Методике преподавания – </a:t>
            </a:r>
            <a:r>
              <a:rPr lang="ru-RU" b="1" i="1" dirty="0" smtClean="0"/>
              <a:t>методическим компетенциям;</a:t>
            </a:r>
          </a:p>
          <a:p>
            <a:pPr marL="514350" indent="-514350" algn="just">
              <a:buAutoNum type="arabicParenR"/>
            </a:pPr>
            <a:r>
              <a:rPr lang="ru-RU" b="1" i="1" dirty="0" smtClean="0"/>
              <a:t>Психолого-педагогическим компетенциям</a:t>
            </a:r>
            <a:r>
              <a:rPr lang="ru-RU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ru-RU" b="1" i="1" dirty="0" smtClean="0"/>
              <a:t>Коммуникативным компетенци</a:t>
            </a:r>
            <a:r>
              <a:rPr lang="ru-RU" b="1" dirty="0" smtClean="0"/>
              <a:t>ям</a:t>
            </a:r>
            <a:r>
              <a:rPr lang="ru-RU" dirty="0" smtClean="0"/>
              <a:t>.</a:t>
            </a:r>
          </a:p>
          <a:p>
            <a:pPr marL="514350" indent="-514350">
              <a:buAutoNum type="arabicParenR"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1091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2017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Формирование корпуса экспертов, привлекаемых к работе по экспертизе наборов ЕФОМ (</a:t>
            </a:r>
            <a:r>
              <a:rPr lang="ru-RU" dirty="0" smtClean="0">
                <a:solidFill>
                  <a:srgbClr val="FF0000"/>
                </a:solidFill>
              </a:rPr>
              <a:t>сентябрь – октябрь</a:t>
            </a:r>
            <a:r>
              <a:rPr lang="ru-RU" dirty="0" smtClean="0"/>
              <a:t>)</a:t>
            </a:r>
          </a:p>
          <a:p>
            <a:pPr algn="just"/>
            <a:r>
              <a:rPr lang="ru-RU" dirty="0" smtClean="0"/>
              <a:t>Заключение двухгодичного </a:t>
            </a:r>
            <a:r>
              <a:rPr lang="ru-RU" dirty="0" err="1" smtClean="0"/>
              <a:t>госконтракта</a:t>
            </a:r>
            <a:r>
              <a:rPr lang="ru-RU" dirty="0" smtClean="0"/>
              <a:t> по подготовке и внедрению новой модели аттестации учителей на основе ЕФОМ, включая подготовку и апробацию проектов наборов ЕФОМ по психолого-педагогическим и коммуникативным компетенциям (</a:t>
            </a:r>
            <a:r>
              <a:rPr lang="ru-RU" dirty="0" smtClean="0">
                <a:solidFill>
                  <a:srgbClr val="FF0000"/>
                </a:solidFill>
              </a:rPr>
              <a:t>сентябрь</a:t>
            </a:r>
            <a:r>
              <a:rPr lang="ru-RU" dirty="0" smtClean="0"/>
              <a:t>)</a:t>
            </a:r>
          </a:p>
          <a:p>
            <a:pPr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8061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2017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Разработка, обсуждение и подготовка проекта новой модели аттестации учителей на основе ЕФОМ с учетом проведенной апробации уровневой оценки квалификации по предметным и методическим компетенциям учителей русского языка и математики (</a:t>
            </a:r>
            <a:r>
              <a:rPr lang="ru-RU" b="1" dirty="0" smtClean="0">
                <a:solidFill>
                  <a:srgbClr val="FF0000"/>
                </a:solidFill>
              </a:rPr>
              <a:t>сентябрь – декабрь</a:t>
            </a:r>
            <a:r>
              <a:rPr lang="ru-RU" b="1" dirty="0" smtClean="0"/>
              <a:t>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9265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2017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i="1" dirty="0" smtClean="0"/>
              <a:t>Подготовка проекта постановления правительства РФ по внесению изменений в номенклатуру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организаций, утвержденную постановлением правительства РФ от 08.08. 2013 №678, в части дополнения ее должностями, основанными на должности «учитель», дифференцированными в зависимости от состава и уровня сложности выполняемых учителем трудовых функций (действий), обеспечивающих учителю карьерный рост в рамках его профессии (</a:t>
            </a:r>
            <a:r>
              <a:rPr lang="ru-RU" i="1" dirty="0" smtClean="0">
                <a:solidFill>
                  <a:srgbClr val="FF0000"/>
                </a:solidFill>
              </a:rPr>
              <a:t>октябрь 2017 – май 2018</a:t>
            </a:r>
            <a:r>
              <a:rPr lang="ru-RU" i="1" dirty="0" smtClean="0"/>
              <a:t>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6722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2018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Заключение двухгодичного контракта по апробации модели оценки квалификации учителей посредством ЕФОМ,  включая организацию ДПО по программам повышения квалификации учителей по итогам выявленных в результате апробации профессиональных дефицитов учителей по предметным, методическим, психолого-педагогическим и коммуникативным компетенциям (с субъектами, включенными в апробацию)  (</a:t>
            </a:r>
            <a:r>
              <a:rPr lang="ru-RU" dirty="0" smtClean="0">
                <a:solidFill>
                  <a:srgbClr val="FF0000"/>
                </a:solidFill>
              </a:rPr>
              <a:t>апрель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52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301</TotalTime>
  <Words>1047</Words>
  <Application>Microsoft Office PowerPoint</Application>
  <PresentationFormat>Экран (4:3)</PresentationFormat>
  <Paragraphs>53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Calibri</vt:lpstr>
      <vt:lpstr>Cambria</vt:lpstr>
      <vt:lpstr>Franklin Gothic Book</vt:lpstr>
      <vt:lpstr>Perpetua</vt:lpstr>
      <vt:lpstr>Wingdings 2</vt:lpstr>
      <vt:lpstr>Справедливость</vt:lpstr>
      <vt:lpstr>Национальная система учительского роста</vt:lpstr>
      <vt:lpstr>Приказ МОН РФ №703 от 26.07.2017</vt:lpstr>
      <vt:lpstr>Мероприятия</vt:lpstr>
      <vt:lpstr>2017 г.</vt:lpstr>
      <vt:lpstr>ЕФОМ</vt:lpstr>
      <vt:lpstr>2017 г.</vt:lpstr>
      <vt:lpstr>2017</vt:lpstr>
      <vt:lpstr>2017 г.</vt:lpstr>
      <vt:lpstr>2018 г.</vt:lpstr>
      <vt:lpstr>2018 г.</vt:lpstr>
      <vt:lpstr>Подготовка и апробация наборов ЕФОМ</vt:lpstr>
      <vt:lpstr>Март 2018 – декабрь 2019</vt:lpstr>
      <vt:lpstr>Март – октябрь 2018</vt:lpstr>
      <vt:lpstr>2019 г.</vt:lpstr>
      <vt:lpstr>Март – сентябрь 2019</vt:lpstr>
      <vt:lpstr>2020 г.</vt:lpstr>
      <vt:lpstr>Март – сентябрь 2020 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Национальная система учительского роста</dc:title>
  <dc:creator>AcerPC</dc:creator>
  <cp:lastModifiedBy>МКОУ Нижне-Инховская СОШ .</cp:lastModifiedBy>
  <cp:revision>23</cp:revision>
  <dcterms:created xsi:type="dcterms:W3CDTF">2017-08-23T02:29:25Z</dcterms:created>
  <dcterms:modified xsi:type="dcterms:W3CDTF">2020-02-17T07:31:45Z</dcterms:modified>
</cp:coreProperties>
</file>